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5.xml" ContentType="application/vnd.openxmlformats-officedocument.presentationml.notesSlide+xml"/>
  <Override PartName="/ppt/ink/ink19.xml" ContentType="application/inkml+xml"/>
  <Override PartName="/ppt/notesSlides/notesSlide6.xml" ContentType="application/vnd.openxmlformats-officedocument.presentationml.notesSlide+xml"/>
  <Override PartName="/ppt/ink/ink20.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1.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2.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2"/>
  </p:notesMasterIdLst>
  <p:sldIdLst>
    <p:sldId id="278" r:id="rId5"/>
    <p:sldId id="304" r:id="rId6"/>
    <p:sldId id="305" r:id="rId7"/>
    <p:sldId id="279" r:id="rId8"/>
    <p:sldId id="280" r:id="rId9"/>
    <p:sldId id="281" r:id="rId10"/>
    <p:sldId id="282" r:id="rId11"/>
    <p:sldId id="283" r:id="rId12"/>
    <p:sldId id="284" r:id="rId13"/>
    <p:sldId id="285" r:id="rId14"/>
    <p:sldId id="286" r:id="rId15"/>
    <p:sldId id="295" r:id="rId16"/>
    <p:sldId id="296" r:id="rId17"/>
    <p:sldId id="287" r:id="rId18"/>
    <p:sldId id="288" r:id="rId19"/>
    <p:sldId id="289" r:id="rId20"/>
    <p:sldId id="290" r:id="rId21"/>
    <p:sldId id="291" r:id="rId22"/>
    <p:sldId id="292" r:id="rId23"/>
    <p:sldId id="294" r:id="rId24"/>
    <p:sldId id="297" r:id="rId25"/>
    <p:sldId id="298" r:id="rId26"/>
    <p:sldId id="299" r:id="rId27"/>
    <p:sldId id="300" r:id="rId28"/>
    <p:sldId id="301" r:id="rId29"/>
    <p:sldId id="302" r:id="rId30"/>
    <p:sldId id="303" r:id="rId31"/>
    <p:sldId id="307" r:id="rId32"/>
    <p:sldId id="308" r:id="rId33"/>
    <p:sldId id="309" r:id="rId34"/>
    <p:sldId id="310" r:id="rId35"/>
    <p:sldId id="311" r:id="rId36"/>
    <p:sldId id="312" r:id="rId37"/>
    <p:sldId id="359"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58" r:id="rId51"/>
    <p:sldId id="329" r:id="rId52"/>
    <p:sldId id="333" r:id="rId53"/>
    <p:sldId id="327" r:id="rId54"/>
    <p:sldId id="331" r:id="rId55"/>
    <p:sldId id="332" r:id="rId56"/>
    <p:sldId id="335" r:id="rId57"/>
    <p:sldId id="336" r:id="rId58"/>
    <p:sldId id="337" r:id="rId59"/>
    <p:sldId id="339" r:id="rId60"/>
    <p:sldId id="340" r:id="rId61"/>
    <p:sldId id="341" r:id="rId62"/>
    <p:sldId id="342" r:id="rId63"/>
    <p:sldId id="343" r:id="rId64"/>
    <p:sldId id="349" r:id="rId65"/>
    <p:sldId id="306" r:id="rId66"/>
    <p:sldId id="350" r:id="rId67"/>
    <p:sldId id="351" r:id="rId68"/>
    <p:sldId id="352" r:id="rId69"/>
    <p:sldId id="353" r:id="rId70"/>
    <p:sldId id="354" r:id="rId71"/>
    <p:sldId id="355" r:id="rId72"/>
    <p:sldId id="356" r:id="rId73"/>
    <p:sldId id="383" r:id="rId74"/>
    <p:sldId id="361" r:id="rId75"/>
    <p:sldId id="360"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4" r:id="rId98"/>
    <p:sldId id="385" r:id="rId99"/>
    <p:sldId id="386" r:id="rId100"/>
    <p:sldId id="38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E136EB-CBD6-4310-A9BF-EB0CD8D08A30}">
          <p14:sldIdLst>
            <p14:sldId id="278"/>
            <p14:sldId id="304"/>
            <p14:sldId id="305"/>
            <p14:sldId id="279"/>
            <p14:sldId id="280"/>
            <p14:sldId id="281"/>
            <p14:sldId id="282"/>
            <p14:sldId id="283"/>
            <p14:sldId id="284"/>
            <p14:sldId id="285"/>
            <p14:sldId id="286"/>
            <p14:sldId id="295"/>
            <p14:sldId id="296"/>
            <p14:sldId id="287"/>
            <p14:sldId id="288"/>
            <p14:sldId id="289"/>
            <p14:sldId id="290"/>
            <p14:sldId id="291"/>
            <p14:sldId id="292"/>
            <p14:sldId id="294"/>
            <p14:sldId id="297"/>
            <p14:sldId id="298"/>
            <p14:sldId id="299"/>
            <p14:sldId id="300"/>
            <p14:sldId id="301"/>
            <p14:sldId id="302"/>
            <p14:sldId id="303"/>
            <p14:sldId id="307"/>
            <p14:sldId id="308"/>
            <p14:sldId id="309"/>
            <p14:sldId id="310"/>
            <p14:sldId id="311"/>
            <p14:sldId id="312"/>
            <p14:sldId id="359"/>
            <p14:sldId id="314"/>
            <p14:sldId id="315"/>
            <p14:sldId id="316"/>
            <p14:sldId id="317"/>
            <p14:sldId id="318"/>
            <p14:sldId id="319"/>
            <p14:sldId id="320"/>
            <p14:sldId id="321"/>
            <p14:sldId id="322"/>
            <p14:sldId id="323"/>
            <p14:sldId id="324"/>
            <p14:sldId id="325"/>
            <p14:sldId id="358"/>
            <p14:sldId id="329"/>
            <p14:sldId id="333"/>
            <p14:sldId id="327"/>
            <p14:sldId id="331"/>
            <p14:sldId id="332"/>
            <p14:sldId id="335"/>
            <p14:sldId id="336"/>
            <p14:sldId id="337"/>
            <p14:sldId id="339"/>
            <p14:sldId id="340"/>
            <p14:sldId id="341"/>
            <p14:sldId id="342"/>
            <p14:sldId id="343"/>
            <p14:sldId id="349"/>
            <p14:sldId id="306"/>
            <p14:sldId id="350"/>
            <p14:sldId id="351"/>
            <p14:sldId id="352"/>
            <p14:sldId id="353"/>
            <p14:sldId id="354"/>
            <p14:sldId id="355"/>
            <p14:sldId id="356"/>
            <p14:sldId id="383"/>
            <p14:sldId id="361"/>
            <p14:sldId id="360"/>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4"/>
            <p14:sldId id="385"/>
            <p14:sldId id="386"/>
            <p14:sldId id="38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Pierce" initials="AP" lastIdx="1" clrIdx="0">
    <p:extLst>
      <p:ext uri="{19B8F6BF-5375-455C-9EA6-DF929625EA0E}">
        <p15:presenceInfo xmlns:p15="http://schemas.microsoft.com/office/powerpoint/2012/main" userId="S::amy@femto-tech.com::bffba72a-1e58-4101-81a7-d554ce3dca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4C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45622-566D-40DF-BEBB-708D369189A5}" v="23" dt="2021-06-28T13:42:41.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6594A-95C3-4665-B2FC-EC6F16F7D7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9123BE2-DBBA-4C17-A65F-90644D7BD4B3}">
      <dgm:prSet/>
      <dgm:spPr/>
      <dgm:t>
        <a:bodyPr/>
        <a:lstStyle/>
        <a:p>
          <a:r>
            <a:rPr lang="en-US"/>
            <a:t>Radon is an invisible, odorless, tasteless, radioactive gas.</a:t>
          </a:r>
        </a:p>
      </dgm:t>
    </dgm:pt>
    <dgm:pt modelId="{2DA8E86E-720A-439D-950E-98C8F9881D07}" type="parTrans" cxnId="{508DEE05-A92D-439A-A9B3-7D88ACC5FF9A}">
      <dgm:prSet/>
      <dgm:spPr/>
      <dgm:t>
        <a:bodyPr/>
        <a:lstStyle/>
        <a:p>
          <a:endParaRPr lang="en-US"/>
        </a:p>
      </dgm:t>
    </dgm:pt>
    <dgm:pt modelId="{7921A3C7-870D-40E1-9A73-42F50E3211E0}" type="sibTrans" cxnId="{508DEE05-A92D-439A-A9B3-7D88ACC5FF9A}">
      <dgm:prSet/>
      <dgm:spPr/>
      <dgm:t>
        <a:bodyPr/>
        <a:lstStyle/>
        <a:p>
          <a:endParaRPr lang="en-US"/>
        </a:p>
      </dgm:t>
    </dgm:pt>
    <dgm:pt modelId="{8C9034BE-24AE-40A1-8E5B-EF8B6E0B84C7}">
      <dgm:prSet/>
      <dgm:spPr/>
      <dgm:t>
        <a:bodyPr/>
        <a:lstStyle/>
        <a:p>
          <a:r>
            <a:rPr lang="en-US"/>
            <a:t>It is the product of decaying uranium found in the soil, rocks, and water all around the world.</a:t>
          </a:r>
        </a:p>
      </dgm:t>
    </dgm:pt>
    <dgm:pt modelId="{15DE11DB-9F90-4649-A7D8-997994B3EC07}" type="parTrans" cxnId="{2FBAB19C-43F5-43A9-9703-A696A57F732C}">
      <dgm:prSet/>
      <dgm:spPr/>
      <dgm:t>
        <a:bodyPr/>
        <a:lstStyle/>
        <a:p>
          <a:endParaRPr lang="en-US"/>
        </a:p>
      </dgm:t>
    </dgm:pt>
    <dgm:pt modelId="{4539D325-3773-426F-80AC-A8B1D1EE9FA4}" type="sibTrans" cxnId="{2FBAB19C-43F5-43A9-9703-A696A57F732C}">
      <dgm:prSet/>
      <dgm:spPr/>
      <dgm:t>
        <a:bodyPr/>
        <a:lstStyle/>
        <a:p>
          <a:endParaRPr lang="en-US"/>
        </a:p>
      </dgm:t>
    </dgm:pt>
    <dgm:pt modelId="{3B94293B-6DB2-482A-B35E-FE70A4123329}">
      <dgm:prSet/>
      <dgm:spPr/>
      <dgm:t>
        <a:bodyPr/>
        <a:lstStyle/>
        <a:p>
          <a:r>
            <a:rPr lang="en-US"/>
            <a:t>As a gas, it seeps into your home or business through any cracks or holes present in the building's foundation, or even through your well water. </a:t>
          </a:r>
        </a:p>
      </dgm:t>
    </dgm:pt>
    <dgm:pt modelId="{51A46E4E-D978-4139-81E4-679361BBF8DF}" type="parTrans" cxnId="{1E0D60E5-BB50-4C2B-936C-3F9E8ABD7183}">
      <dgm:prSet/>
      <dgm:spPr/>
      <dgm:t>
        <a:bodyPr/>
        <a:lstStyle/>
        <a:p>
          <a:endParaRPr lang="en-US"/>
        </a:p>
      </dgm:t>
    </dgm:pt>
    <dgm:pt modelId="{4797E042-FFAD-4FC0-8DEC-6BEE3A9A0794}" type="sibTrans" cxnId="{1E0D60E5-BB50-4C2B-936C-3F9E8ABD7183}">
      <dgm:prSet/>
      <dgm:spPr/>
      <dgm:t>
        <a:bodyPr/>
        <a:lstStyle/>
        <a:p>
          <a:endParaRPr lang="en-US"/>
        </a:p>
      </dgm:t>
    </dgm:pt>
    <dgm:pt modelId="{366D8E51-3F23-43C4-8A75-66A15317D5A8}">
      <dgm:prSet/>
      <dgm:spPr/>
      <dgm:t>
        <a:bodyPr/>
        <a:lstStyle/>
        <a:p>
          <a:r>
            <a:rPr lang="en-US"/>
            <a:t>Once it makes it inside your building it becomes trapped, subjecting all residents to exposure.</a:t>
          </a:r>
        </a:p>
      </dgm:t>
    </dgm:pt>
    <dgm:pt modelId="{74C2AC49-AC3F-4725-BFEE-2D1EA36C976A}" type="parTrans" cxnId="{EE2D49D2-A526-460C-AC86-566A7F32AEA2}">
      <dgm:prSet/>
      <dgm:spPr/>
      <dgm:t>
        <a:bodyPr/>
        <a:lstStyle/>
        <a:p>
          <a:endParaRPr lang="en-US"/>
        </a:p>
      </dgm:t>
    </dgm:pt>
    <dgm:pt modelId="{3C53AB98-7F27-4CDC-AAF4-152C6211F067}" type="sibTrans" cxnId="{EE2D49D2-A526-460C-AC86-566A7F32AEA2}">
      <dgm:prSet/>
      <dgm:spPr/>
      <dgm:t>
        <a:bodyPr/>
        <a:lstStyle/>
        <a:p>
          <a:endParaRPr lang="en-US"/>
        </a:p>
      </dgm:t>
    </dgm:pt>
    <dgm:pt modelId="{EFDBD633-230D-4330-8927-93439277E678}">
      <dgm:prSet phldr="0"/>
      <dgm:spPr/>
      <dgm:t>
        <a:bodyPr/>
        <a:lstStyle/>
        <a:p>
          <a:pPr rtl="0"/>
          <a:r>
            <a:rPr lang="en-US">
              <a:latin typeface="Goudy Old Style"/>
            </a:rPr>
            <a:t>Radon can also enter your home or business through gaps in suspended floors, gaps around service pipes, cavities inside walls, &amp; construction joints. </a:t>
          </a:r>
        </a:p>
      </dgm:t>
    </dgm:pt>
    <dgm:pt modelId="{48F56240-B278-46CB-B82F-360767314796}" type="parTrans" cxnId="{56C75DDC-E62F-0043-B180-C3AFF572A1D2}">
      <dgm:prSet/>
      <dgm:spPr/>
      <dgm:t>
        <a:bodyPr/>
        <a:lstStyle/>
        <a:p>
          <a:endParaRPr lang="en-US"/>
        </a:p>
      </dgm:t>
    </dgm:pt>
    <dgm:pt modelId="{0F53EE35-A903-4278-AB7A-B0506EE3AB97}" type="sibTrans" cxnId="{56C75DDC-E62F-0043-B180-C3AFF572A1D2}">
      <dgm:prSet/>
      <dgm:spPr/>
      <dgm:t>
        <a:bodyPr/>
        <a:lstStyle/>
        <a:p>
          <a:endParaRPr lang="en-US"/>
        </a:p>
      </dgm:t>
    </dgm:pt>
    <dgm:pt modelId="{B5EF670D-D895-F94F-B04A-CE2D4F1C8391}" type="pres">
      <dgm:prSet presAssocID="{6116594A-95C3-4665-B2FC-EC6F16F7D7A9}" presName="linear" presStyleCnt="0">
        <dgm:presLayoutVars>
          <dgm:animLvl val="lvl"/>
          <dgm:resizeHandles val="exact"/>
        </dgm:presLayoutVars>
      </dgm:prSet>
      <dgm:spPr/>
    </dgm:pt>
    <dgm:pt modelId="{9C618DC6-EA7B-C947-9726-29B160C234A4}" type="pres">
      <dgm:prSet presAssocID="{A9123BE2-DBBA-4C17-A65F-90644D7BD4B3}" presName="parentText" presStyleLbl="node1" presStyleIdx="0" presStyleCnt="5">
        <dgm:presLayoutVars>
          <dgm:chMax val="0"/>
          <dgm:bulletEnabled val="1"/>
        </dgm:presLayoutVars>
      </dgm:prSet>
      <dgm:spPr/>
    </dgm:pt>
    <dgm:pt modelId="{B89FE382-D058-9547-A784-8F32E63C6660}" type="pres">
      <dgm:prSet presAssocID="{7921A3C7-870D-40E1-9A73-42F50E3211E0}" presName="spacer" presStyleCnt="0"/>
      <dgm:spPr/>
    </dgm:pt>
    <dgm:pt modelId="{5B1F0C14-4647-9348-A69B-67C7B0E8446C}" type="pres">
      <dgm:prSet presAssocID="{8C9034BE-24AE-40A1-8E5B-EF8B6E0B84C7}" presName="parentText" presStyleLbl="node1" presStyleIdx="1" presStyleCnt="5">
        <dgm:presLayoutVars>
          <dgm:chMax val="0"/>
          <dgm:bulletEnabled val="1"/>
        </dgm:presLayoutVars>
      </dgm:prSet>
      <dgm:spPr/>
    </dgm:pt>
    <dgm:pt modelId="{A329DE08-8053-1648-BB51-69F9793299A2}" type="pres">
      <dgm:prSet presAssocID="{4539D325-3773-426F-80AC-A8B1D1EE9FA4}" presName="spacer" presStyleCnt="0"/>
      <dgm:spPr/>
    </dgm:pt>
    <dgm:pt modelId="{1277FF03-74AB-C544-845F-832AD0CA62F6}" type="pres">
      <dgm:prSet presAssocID="{3B94293B-6DB2-482A-B35E-FE70A4123329}" presName="parentText" presStyleLbl="node1" presStyleIdx="2" presStyleCnt="5">
        <dgm:presLayoutVars>
          <dgm:chMax val="0"/>
          <dgm:bulletEnabled val="1"/>
        </dgm:presLayoutVars>
      </dgm:prSet>
      <dgm:spPr/>
    </dgm:pt>
    <dgm:pt modelId="{89409B08-0997-5344-803B-FF18D828EA31}" type="pres">
      <dgm:prSet presAssocID="{4797E042-FFAD-4FC0-8DEC-6BEE3A9A0794}" presName="spacer" presStyleCnt="0"/>
      <dgm:spPr/>
    </dgm:pt>
    <dgm:pt modelId="{9E49E496-696F-443B-8A89-43FBD7FEFAF3}" type="pres">
      <dgm:prSet presAssocID="{EFDBD633-230D-4330-8927-93439277E678}" presName="parentText" presStyleLbl="node1" presStyleIdx="3" presStyleCnt="5">
        <dgm:presLayoutVars>
          <dgm:chMax val="0"/>
          <dgm:bulletEnabled val="1"/>
        </dgm:presLayoutVars>
      </dgm:prSet>
      <dgm:spPr/>
    </dgm:pt>
    <dgm:pt modelId="{ED60A48B-3E3C-44D7-9292-075B853D2247}" type="pres">
      <dgm:prSet presAssocID="{0F53EE35-A903-4278-AB7A-B0506EE3AB97}" presName="spacer" presStyleCnt="0"/>
      <dgm:spPr/>
    </dgm:pt>
    <dgm:pt modelId="{D0CA8D12-6302-3D4D-8111-E714E763DBAE}" type="pres">
      <dgm:prSet presAssocID="{366D8E51-3F23-43C4-8A75-66A15317D5A8}" presName="parentText" presStyleLbl="node1" presStyleIdx="4" presStyleCnt="5">
        <dgm:presLayoutVars>
          <dgm:chMax val="0"/>
          <dgm:bulletEnabled val="1"/>
        </dgm:presLayoutVars>
      </dgm:prSet>
      <dgm:spPr/>
    </dgm:pt>
  </dgm:ptLst>
  <dgm:cxnLst>
    <dgm:cxn modelId="{508DEE05-A92D-439A-A9B3-7D88ACC5FF9A}" srcId="{6116594A-95C3-4665-B2FC-EC6F16F7D7A9}" destId="{A9123BE2-DBBA-4C17-A65F-90644D7BD4B3}" srcOrd="0" destOrd="0" parTransId="{2DA8E86E-720A-439D-950E-98C8F9881D07}" sibTransId="{7921A3C7-870D-40E1-9A73-42F50E3211E0}"/>
    <dgm:cxn modelId="{8BE36306-C885-FF47-9F75-C502F4BAA752}" type="presOf" srcId="{A9123BE2-DBBA-4C17-A65F-90644D7BD4B3}" destId="{9C618DC6-EA7B-C947-9726-29B160C234A4}" srcOrd="0" destOrd="0" presId="urn:microsoft.com/office/officeart/2005/8/layout/vList2"/>
    <dgm:cxn modelId="{714B321F-1293-BF46-AC0D-461D00B45387}" type="presOf" srcId="{366D8E51-3F23-43C4-8A75-66A15317D5A8}" destId="{D0CA8D12-6302-3D4D-8111-E714E763DBAE}" srcOrd="0" destOrd="0" presId="urn:microsoft.com/office/officeart/2005/8/layout/vList2"/>
    <dgm:cxn modelId="{C73D3647-CEC5-9A4D-9A6F-B74149CE2395}" type="presOf" srcId="{6116594A-95C3-4665-B2FC-EC6F16F7D7A9}" destId="{B5EF670D-D895-F94F-B04A-CE2D4F1C8391}" srcOrd="0" destOrd="0" presId="urn:microsoft.com/office/officeart/2005/8/layout/vList2"/>
    <dgm:cxn modelId="{D10B4058-7478-C544-8D09-AEB8BCB1AF8A}" type="presOf" srcId="{EFDBD633-230D-4330-8927-93439277E678}" destId="{9E49E496-696F-443B-8A89-43FBD7FEFAF3}" srcOrd="0" destOrd="0" presId="urn:microsoft.com/office/officeart/2005/8/layout/vList2"/>
    <dgm:cxn modelId="{2FBAB19C-43F5-43A9-9703-A696A57F732C}" srcId="{6116594A-95C3-4665-B2FC-EC6F16F7D7A9}" destId="{8C9034BE-24AE-40A1-8E5B-EF8B6E0B84C7}" srcOrd="1" destOrd="0" parTransId="{15DE11DB-9F90-4649-A7D8-997994B3EC07}" sibTransId="{4539D325-3773-426F-80AC-A8B1D1EE9FA4}"/>
    <dgm:cxn modelId="{BEFB61A4-DA20-654C-865D-84CA8BACE5FF}" type="presOf" srcId="{3B94293B-6DB2-482A-B35E-FE70A4123329}" destId="{1277FF03-74AB-C544-845F-832AD0CA62F6}" srcOrd="0" destOrd="0" presId="urn:microsoft.com/office/officeart/2005/8/layout/vList2"/>
    <dgm:cxn modelId="{EE2D49D2-A526-460C-AC86-566A7F32AEA2}" srcId="{6116594A-95C3-4665-B2FC-EC6F16F7D7A9}" destId="{366D8E51-3F23-43C4-8A75-66A15317D5A8}" srcOrd="4" destOrd="0" parTransId="{74C2AC49-AC3F-4725-BFEE-2D1EA36C976A}" sibTransId="{3C53AB98-7F27-4CDC-AAF4-152C6211F067}"/>
    <dgm:cxn modelId="{56C75DDC-E62F-0043-B180-C3AFF572A1D2}" srcId="{6116594A-95C3-4665-B2FC-EC6F16F7D7A9}" destId="{EFDBD633-230D-4330-8927-93439277E678}" srcOrd="3" destOrd="0" parTransId="{48F56240-B278-46CB-B82F-360767314796}" sibTransId="{0F53EE35-A903-4278-AB7A-B0506EE3AB97}"/>
    <dgm:cxn modelId="{4707C4E3-7270-E545-9B87-436EEEF58172}" type="presOf" srcId="{8C9034BE-24AE-40A1-8E5B-EF8B6E0B84C7}" destId="{5B1F0C14-4647-9348-A69B-67C7B0E8446C}" srcOrd="0" destOrd="0" presId="urn:microsoft.com/office/officeart/2005/8/layout/vList2"/>
    <dgm:cxn modelId="{1E0D60E5-BB50-4C2B-936C-3F9E8ABD7183}" srcId="{6116594A-95C3-4665-B2FC-EC6F16F7D7A9}" destId="{3B94293B-6DB2-482A-B35E-FE70A4123329}" srcOrd="2" destOrd="0" parTransId="{51A46E4E-D978-4139-81E4-679361BBF8DF}" sibTransId="{4797E042-FFAD-4FC0-8DEC-6BEE3A9A0794}"/>
    <dgm:cxn modelId="{7B212036-68E7-E94C-81AF-CAC62319E7AC}" type="presParOf" srcId="{B5EF670D-D895-F94F-B04A-CE2D4F1C8391}" destId="{9C618DC6-EA7B-C947-9726-29B160C234A4}" srcOrd="0" destOrd="0" presId="urn:microsoft.com/office/officeart/2005/8/layout/vList2"/>
    <dgm:cxn modelId="{6CE01034-F0DA-ED49-9E0F-5DDF59BAC5BB}" type="presParOf" srcId="{B5EF670D-D895-F94F-B04A-CE2D4F1C8391}" destId="{B89FE382-D058-9547-A784-8F32E63C6660}" srcOrd="1" destOrd="0" presId="urn:microsoft.com/office/officeart/2005/8/layout/vList2"/>
    <dgm:cxn modelId="{C9D46CA3-004D-1C4A-A4BF-1D321E4E4722}" type="presParOf" srcId="{B5EF670D-D895-F94F-B04A-CE2D4F1C8391}" destId="{5B1F0C14-4647-9348-A69B-67C7B0E8446C}" srcOrd="2" destOrd="0" presId="urn:microsoft.com/office/officeart/2005/8/layout/vList2"/>
    <dgm:cxn modelId="{6B0929FC-8CAC-124F-AB2D-2D1A5F069F5C}" type="presParOf" srcId="{B5EF670D-D895-F94F-B04A-CE2D4F1C8391}" destId="{A329DE08-8053-1648-BB51-69F9793299A2}" srcOrd="3" destOrd="0" presId="urn:microsoft.com/office/officeart/2005/8/layout/vList2"/>
    <dgm:cxn modelId="{39A7F01D-510C-C04F-9E4D-21C8B58E74C3}" type="presParOf" srcId="{B5EF670D-D895-F94F-B04A-CE2D4F1C8391}" destId="{1277FF03-74AB-C544-845F-832AD0CA62F6}" srcOrd="4" destOrd="0" presId="urn:microsoft.com/office/officeart/2005/8/layout/vList2"/>
    <dgm:cxn modelId="{42436DFA-8B2D-D94F-9F82-76E039397CF7}" type="presParOf" srcId="{B5EF670D-D895-F94F-B04A-CE2D4F1C8391}" destId="{89409B08-0997-5344-803B-FF18D828EA31}" srcOrd="5" destOrd="0" presId="urn:microsoft.com/office/officeart/2005/8/layout/vList2"/>
    <dgm:cxn modelId="{331FFFB1-002E-4348-998B-7AA69B8A6CA7}" type="presParOf" srcId="{B5EF670D-D895-F94F-B04A-CE2D4F1C8391}" destId="{9E49E496-696F-443B-8A89-43FBD7FEFAF3}" srcOrd="6" destOrd="0" presId="urn:microsoft.com/office/officeart/2005/8/layout/vList2"/>
    <dgm:cxn modelId="{A026573F-3A78-4B4F-B775-074B4AE88735}" type="presParOf" srcId="{B5EF670D-D895-F94F-B04A-CE2D4F1C8391}" destId="{ED60A48B-3E3C-44D7-9292-075B853D2247}" srcOrd="7" destOrd="0" presId="urn:microsoft.com/office/officeart/2005/8/layout/vList2"/>
    <dgm:cxn modelId="{2C73D3B0-DE56-3C44-9B5E-0F0020F754A5}" type="presParOf" srcId="{B5EF670D-D895-F94F-B04A-CE2D4F1C8391}" destId="{D0CA8D12-6302-3D4D-8111-E714E763DBA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B5B371-B68C-4AA9-8143-AFE8C2BB161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8E16019-A8E0-4461-970A-CA55BA60BB65}">
      <dgm:prSet/>
      <dgm:spPr/>
      <dgm:t>
        <a:bodyPr/>
        <a:lstStyle/>
        <a:p>
          <a:pPr rtl="0"/>
          <a:r>
            <a:rPr lang="en-US"/>
            <a:t>Radon is the second leading cause of lung cancer in the United States.</a:t>
          </a:r>
          <a:r>
            <a:rPr lang="en-US">
              <a:latin typeface="Goudy Old Style"/>
            </a:rPr>
            <a:t> </a:t>
          </a:r>
          <a:endParaRPr lang="en-US"/>
        </a:p>
      </dgm:t>
    </dgm:pt>
    <dgm:pt modelId="{AE96CAE4-5A15-4B5E-B9AB-75DF635435BE}" type="parTrans" cxnId="{CBFDDB7C-59D7-46C9-A3D2-650782BCD49D}">
      <dgm:prSet/>
      <dgm:spPr/>
      <dgm:t>
        <a:bodyPr/>
        <a:lstStyle/>
        <a:p>
          <a:endParaRPr lang="en-US"/>
        </a:p>
      </dgm:t>
    </dgm:pt>
    <dgm:pt modelId="{58724BAD-67FB-4AFD-86AB-7D8275A93345}" type="sibTrans" cxnId="{CBFDDB7C-59D7-46C9-A3D2-650782BCD49D}">
      <dgm:prSet/>
      <dgm:spPr/>
      <dgm:t>
        <a:bodyPr/>
        <a:lstStyle/>
        <a:p>
          <a:endParaRPr lang="en-US"/>
        </a:p>
      </dgm:t>
    </dgm:pt>
    <dgm:pt modelId="{1DEE0159-F506-4087-8F07-B32031363408}">
      <dgm:prSet/>
      <dgm:spPr/>
      <dgm:t>
        <a:bodyPr/>
        <a:lstStyle/>
        <a:p>
          <a:r>
            <a:rPr lang="en-US"/>
            <a:t>Most people do not know that their home has high levels of radon or that they should test for it.</a:t>
          </a:r>
        </a:p>
      </dgm:t>
    </dgm:pt>
    <dgm:pt modelId="{5A557679-ECE2-421C-9161-6D6E4BA0BE78}" type="parTrans" cxnId="{1BB835A5-134D-49FF-A9EA-393EF9A3FE2C}">
      <dgm:prSet/>
      <dgm:spPr/>
      <dgm:t>
        <a:bodyPr/>
        <a:lstStyle/>
        <a:p>
          <a:endParaRPr lang="en-US"/>
        </a:p>
      </dgm:t>
    </dgm:pt>
    <dgm:pt modelId="{E2C1130F-D1BF-4D1A-BAA1-2F87D23771F7}" type="sibTrans" cxnId="{1BB835A5-134D-49FF-A9EA-393EF9A3FE2C}">
      <dgm:prSet/>
      <dgm:spPr/>
      <dgm:t>
        <a:bodyPr/>
        <a:lstStyle/>
        <a:p>
          <a:endParaRPr lang="en-US"/>
        </a:p>
      </dgm:t>
    </dgm:pt>
    <dgm:pt modelId="{2D77BBFE-050A-42FF-AD53-0AB6FAC10939}">
      <dgm:prSet/>
      <dgm:spPr/>
      <dgm:t>
        <a:bodyPr/>
        <a:lstStyle/>
        <a:p>
          <a:r>
            <a:rPr lang="en-US"/>
            <a:t>Many people do not realize how harmful radon is.</a:t>
          </a:r>
        </a:p>
      </dgm:t>
    </dgm:pt>
    <dgm:pt modelId="{F9B6CBB2-83F9-42E0-9C29-F0C69E26CCB3}" type="parTrans" cxnId="{000C3CAE-F741-43E2-A71B-9481D791B153}">
      <dgm:prSet/>
      <dgm:spPr/>
      <dgm:t>
        <a:bodyPr/>
        <a:lstStyle/>
        <a:p>
          <a:endParaRPr lang="en-US"/>
        </a:p>
      </dgm:t>
    </dgm:pt>
    <dgm:pt modelId="{6360D05F-9BED-4BBA-9003-52F6D1375DE4}" type="sibTrans" cxnId="{000C3CAE-F741-43E2-A71B-9481D791B153}">
      <dgm:prSet/>
      <dgm:spPr/>
      <dgm:t>
        <a:bodyPr/>
        <a:lstStyle/>
        <a:p>
          <a:endParaRPr lang="en-US"/>
        </a:p>
      </dgm:t>
    </dgm:pt>
    <dgm:pt modelId="{803079F8-4100-4883-8610-AEDD53788D64}">
      <dgm:prSet/>
      <dgm:spPr/>
      <dgm:t>
        <a:bodyPr/>
        <a:lstStyle/>
        <a:p>
          <a:pPr rtl="0"/>
          <a:r>
            <a:rPr lang="en-US"/>
            <a:t>The longer your exposure, the higher the risk to you.</a:t>
          </a:r>
          <a:r>
            <a:rPr lang="en-US">
              <a:latin typeface="Goudy Old Style"/>
            </a:rPr>
            <a:t> </a:t>
          </a:r>
          <a:endParaRPr lang="en-US"/>
        </a:p>
      </dgm:t>
    </dgm:pt>
    <dgm:pt modelId="{A670AF12-8C2D-4C53-B155-CFE9ACBFE863}" type="parTrans" cxnId="{FDF1E95B-030A-4D11-8F69-C4AD61B83D76}">
      <dgm:prSet/>
      <dgm:spPr/>
      <dgm:t>
        <a:bodyPr/>
        <a:lstStyle/>
        <a:p>
          <a:endParaRPr lang="en-US"/>
        </a:p>
      </dgm:t>
    </dgm:pt>
    <dgm:pt modelId="{59247D8C-EA16-4A58-A2C5-DB54FF1A7C28}" type="sibTrans" cxnId="{FDF1E95B-030A-4D11-8F69-C4AD61B83D76}">
      <dgm:prSet/>
      <dgm:spPr/>
      <dgm:t>
        <a:bodyPr/>
        <a:lstStyle/>
        <a:p>
          <a:endParaRPr lang="en-US"/>
        </a:p>
      </dgm:t>
    </dgm:pt>
    <dgm:pt modelId="{DB7E5AC2-B2FF-483E-A9CE-A2126E3C4A70}">
      <dgm:prSet/>
      <dgm:spPr/>
      <dgm:t>
        <a:bodyPr/>
        <a:lstStyle/>
        <a:p>
          <a:r>
            <a:rPr lang="en-US"/>
            <a:t>This means if exposed continually starting at a young age, children are at a higher risk of lung cancer as they grow into adulthood</a:t>
          </a:r>
          <a:r>
            <a:rPr lang="en-US">
              <a:latin typeface="Goudy Old Style"/>
            </a:rPr>
            <a:t>.</a:t>
          </a:r>
          <a:endParaRPr lang="en-US"/>
        </a:p>
      </dgm:t>
    </dgm:pt>
    <dgm:pt modelId="{91CC07EC-455D-4340-8398-7EDE2FC58998}" type="parTrans" cxnId="{01D3E95E-87E2-406A-96E1-557BA29ACB0B}">
      <dgm:prSet/>
      <dgm:spPr/>
      <dgm:t>
        <a:bodyPr/>
        <a:lstStyle/>
        <a:p>
          <a:endParaRPr lang="en-US"/>
        </a:p>
      </dgm:t>
    </dgm:pt>
    <dgm:pt modelId="{F1B7058B-90C2-4104-B561-F9E2F2B96A4F}" type="sibTrans" cxnId="{01D3E95E-87E2-406A-96E1-557BA29ACB0B}">
      <dgm:prSet/>
      <dgm:spPr/>
      <dgm:t>
        <a:bodyPr/>
        <a:lstStyle/>
        <a:p>
          <a:endParaRPr lang="en-US"/>
        </a:p>
      </dgm:t>
    </dgm:pt>
    <dgm:pt modelId="{A67AED7A-7011-A548-93EA-FB08E7288EF9}" type="pres">
      <dgm:prSet presAssocID="{ABB5B371-B68C-4AA9-8143-AFE8C2BB161A}" presName="linear" presStyleCnt="0">
        <dgm:presLayoutVars>
          <dgm:animLvl val="lvl"/>
          <dgm:resizeHandles val="exact"/>
        </dgm:presLayoutVars>
      </dgm:prSet>
      <dgm:spPr/>
    </dgm:pt>
    <dgm:pt modelId="{D0687DE4-869E-444A-B564-5D194FC2DBE3}" type="pres">
      <dgm:prSet presAssocID="{E8E16019-A8E0-4461-970A-CA55BA60BB65}" presName="parentText" presStyleLbl="node1" presStyleIdx="0" presStyleCnt="5">
        <dgm:presLayoutVars>
          <dgm:chMax val="0"/>
          <dgm:bulletEnabled val="1"/>
        </dgm:presLayoutVars>
      </dgm:prSet>
      <dgm:spPr/>
    </dgm:pt>
    <dgm:pt modelId="{65204A99-8FCD-EA47-A276-9A4F5C034CBD}" type="pres">
      <dgm:prSet presAssocID="{58724BAD-67FB-4AFD-86AB-7D8275A93345}" presName="spacer" presStyleCnt="0"/>
      <dgm:spPr/>
    </dgm:pt>
    <dgm:pt modelId="{EFC192E3-4E24-E24B-8B4E-233ADF6BA28C}" type="pres">
      <dgm:prSet presAssocID="{1DEE0159-F506-4087-8F07-B32031363408}" presName="parentText" presStyleLbl="node1" presStyleIdx="1" presStyleCnt="5">
        <dgm:presLayoutVars>
          <dgm:chMax val="0"/>
          <dgm:bulletEnabled val="1"/>
        </dgm:presLayoutVars>
      </dgm:prSet>
      <dgm:spPr/>
    </dgm:pt>
    <dgm:pt modelId="{683B0483-6288-2A43-A517-917465A7E4A1}" type="pres">
      <dgm:prSet presAssocID="{E2C1130F-D1BF-4D1A-BAA1-2F87D23771F7}" presName="spacer" presStyleCnt="0"/>
      <dgm:spPr/>
    </dgm:pt>
    <dgm:pt modelId="{29E8A2DC-62C6-8246-92D8-AAEDC40B885B}" type="pres">
      <dgm:prSet presAssocID="{2D77BBFE-050A-42FF-AD53-0AB6FAC10939}" presName="parentText" presStyleLbl="node1" presStyleIdx="2" presStyleCnt="5">
        <dgm:presLayoutVars>
          <dgm:chMax val="0"/>
          <dgm:bulletEnabled val="1"/>
        </dgm:presLayoutVars>
      </dgm:prSet>
      <dgm:spPr/>
    </dgm:pt>
    <dgm:pt modelId="{474C34CA-81C0-7248-BCE2-F360ED170F27}" type="pres">
      <dgm:prSet presAssocID="{6360D05F-9BED-4BBA-9003-52F6D1375DE4}" presName="spacer" presStyleCnt="0"/>
      <dgm:spPr/>
    </dgm:pt>
    <dgm:pt modelId="{F502CF85-7568-FB4C-8E3C-D5659ADFCC18}" type="pres">
      <dgm:prSet presAssocID="{803079F8-4100-4883-8610-AEDD53788D64}" presName="parentText" presStyleLbl="node1" presStyleIdx="3" presStyleCnt="5">
        <dgm:presLayoutVars>
          <dgm:chMax val="0"/>
          <dgm:bulletEnabled val="1"/>
        </dgm:presLayoutVars>
      </dgm:prSet>
      <dgm:spPr/>
    </dgm:pt>
    <dgm:pt modelId="{742DE94A-12B8-C94F-8B4B-3F1CA5A1ECC4}" type="pres">
      <dgm:prSet presAssocID="{59247D8C-EA16-4A58-A2C5-DB54FF1A7C28}" presName="spacer" presStyleCnt="0"/>
      <dgm:spPr/>
    </dgm:pt>
    <dgm:pt modelId="{69F0BDC4-FCEE-B342-995E-1C1CA1DF6CE5}" type="pres">
      <dgm:prSet presAssocID="{DB7E5AC2-B2FF-483E-A9CE-A2126E3C4A70}" presName="parentText" presStyleLbl="node1" presStyleIdx="4" presStyleCnt="5">
        <dgm:presLayoutVars>
          <dgm:chMax val="0"/>
          <dgm:bulletEnabled val="1"/>
        </dgm:presLayoutVars>
      </dgm:prSet>
      <dgm:spPr/>
    </dgm:pt>
  </dgm:ptLst>
  <dgm:cxnLst>
    <dgm:cxn modelId="{3FD12230-5278-204B-B6DC-C2400B7D0A10}" type="presOf" srcId="{E8E16019-A8E0-4461-970A-CA55BA60BB65}" destId="{D0687DE4-869E-444A-B564-5D194FC2DBE3}" srcOrd="0" destOrd="0" presId="urn:microsoft.com/office/officeart/2005/8/layout/vList2"/>
    <dgm:cxn modelId="{FDF1E95B-030A-4D11-8F69-C4AD61B83D76}" srcId="{ABB5B371-B68C-4AA9-8143-AFE8C2BB161A}" destId="{803079F8-4100-4883-8610-AEDD53788D64}" srcOrd="3" destOrd="0" parTransId="{A670AF12-8C2D-4C53-B155-CFE9ACBFE863}" sibTransId="{59247D8C-EA16-4A58-A2C5-DB54FF1A7C28}"/>
    <dgm:cxn modelId="{01D3E95E-87E2-406A-96E1-557BA29ACB0B}" srcId="{ABB5B371-B68C-4AA9-8143-AFE8C2BB161A}" destId="{DB7E5AC2-B2FF-483E-A9CE-A2126E3C4A70}" srcOrd="4" destOrd="0" parTransId="{91CC07EC-455D-4340-8398-7EDE2FC58998}" sibTransId="{F1B7058B-90C2-4104-B561-F9E2F2B96A4F}"/>
    <dgm:cxn modelId="{9EA85A41-06AF-A041-B612-7884DD27DC49}" type="presOf" srcId="{2D77BBFE-050A-42FF-AD53-0AB6FAC10939}" destId="{29E8A2DC-62C6-8246-92D8-AAEDC40B885B}" srcOrd="0" destOrd="0" presId="urn:microsoft.com/office/officeart/2005/8/layout/vList2"/>
    <dgm:cxn modelId="{0FA3B057-A3BD-D742-AFC0-50E7F404470F}" type="presOf" srcId="{803079F8-4100-4883-8610-AEDD53788D64}" destId="{F502CF85-7568-FB4C-8E3C-D5659ADFCC18}" srcOrd="0" destOrd="0" presId="urn:microsoft.com/office/officeart/2005/8/layout/vList2"/>
    <dgm:cxn modelId="{CBFDDB7C-59D7-46C9-A3D2-650782BCD49D}" srcId="{ABB5B371-B68C-4AA9-8143-AFE8C2BB161A}" destId="{E8E16019-A8E0-4461-970A-CA55BA60BB65}" srcOrd="0" destOrd="0" parTransId="{AE96CAE4-5A15-4B5E-B9AB-75DF635435BE}" sibTransId="{58724BAD-67FB-4AFD-86AB-7D8275A93345}"/>
    <dgm:cxn modelId="{33310CA3-8E3B-7C42-98F0-5AA65D1CDC01}" type="presOf" srcId="{1DEE0159-F506-4087-8F07-B32031363408}" destId="{EFC192E3-4E24-E24B-8B4E-233ADF6BA28C}" srcOrd="0" destOrd="0" presId="urn:microsoft.com/office/officeart/2005/8/layout/vList2"/>
    <dgm:cxn modelId="{1BB835A5-134D-49FF-A9EA-393EF9A3FE2C}" srcId="{ABB5B371-B68C-4AA9-8143-AFE8C2BB161A}" destId="{1DEE0159-F506-4087-8F07-B32031363408}" srcOrd="1" destOrd="0" parTransId="{5A557679-ECE2-421C-9161-6D6E4BA0BE78}" sibTransId="{E2C1130F-D1BF-4D1A-BAA1-2F87D23771F7}"/>
    <dgm:cxn modelId="{E85A65A9-B900-C24B-BD56-F41F415107C7}" type="presOf" srcId="{DB7E5AC2-B2FF-483E-A9CE-A2126E3C4A70}" destId="{69F0BDC4-FCEE-B342-995E-1C1CA1DF6CE5}" srcOrd="0" destOrd="0" presId="urn:microsoft.com/office/officeart/2005/8/layout/vList2"/>
    <dgm:cxn modelId="{000C3CAE-F741-43E2-A71B-9481D791B153}" srcId="{ABB5B371-B68C-4AA9-8143-AFE8C2BB161A}" destId="{2D77BBFE-050A-42FF-AD53-0AB6FAC10939}" srcOrd="2" destOrd="0" parTransId="{F9B6CBB2-83F9-42E0-9C29-F0C69E26CCB3}" sibTransId="{6360D05F-9BED-4BBA-9003-52F6D1375DE4}"/>
    <dgm:cxn modelId="{4DEF8DDC-6730-004F-BC89-E89B13206333}" type="presOf" srcId="{ABB5B371-B68C-4AA9-8143-AFE8C2BB161A}" destId="{A67AED7A-7011-A548-93EA-FB08E7288EF9}" srcOrd="0" destOrd="0" presId="urn:microsoft.com/office/officeart/2005/8/layout/vList2"/>
    <dgm:cxn modelId="{C04652FA-72A2-344B-AAA3-BBE193DD32A2}" type="presParOf" srcId="{A67AED7A-7011-A548-93EA-FB08E7288EF9}" destId="{D0687DE4-869E-444A-B564-5D194FC2DBE3}" srcOrd="0" destOrd="0" presId="urn:microsoft.com/office/officeart/2005/8/layout/vList2"/>
    <dgm:cxn modelId="{286153F4-6179-1940-90C4-D0099EA1D0C4}" type="presParOf" srcId="{A67AED7A-7011-A548-93EA-FB08E7288EF9}" destId="{65204A99-8FCD-EA47-A276-9A4F5C034CBD}" srcOrd="1" destOrd="0" presId="urn:microsoft.com/office/officeart/2005/8/layout/vList2"/>
    <dgm:cxn modelId="{399BEE2E-619F-9A4F-9C3B-39A144551908}" type="presParOf" srcId="{A67AED7A-7011-A548-93EA-FB08E7288EF9}" destId="{EFC192E3-4E24-E24B-8B4E-233ADF6BA28C}" srcOrd="2" destOrd="0" presId="urn:microsoft.com/office/officeart/2005/8/layout/vList2"/>
    <dgm:cxn modelId="{780D4563-E4FE-1C4B-8B8D-A4BCEC804434}" type="presParOf" srcId="{A67AED7A-7011-A548-93EA-FB08E7288EF9}" destId="{683B0483-6288-2A43-A517-917465A7E4A1}" srcOrd="3" destOrd="0" presId="urn:microsoft.com/office/officeart/2005/8/layout/vList2"/>
    <dgm:cxn modelId="{A44F21A4-1760-C342-80ED-423222B66D79}" type="presParOf" srcId="{A67AED7A-7011-A548-93EA-FB08E7288EF9}" destId="{29E8A2DC-62C6-8246-92D8-AAEDC40B885B}" srcOrd="4" destOrd="0" presId="urn:microsoft.com/office/officeart/2005/8/layout/vList2"/>
    <dgm:cxn modelId="{28AD3132-9CD5-1347-B79E-B1ACFB04EB28}" type="presParOf" srcId="{A67AED7A-7011-A548-93EA-FB08E7288EF9}" destId="{474C34CA-81C0-7248-BCE2-F360ED170F27}" srcOrd="5" destOrd="0" presId="urn:microsoft.com/office/officeart/2005/8/layout/vList2"/>
    <dgm:cxn modelId="{58F0AAC7-4EFE-994A-948F-8001F238BA25}" type="presParOf" srcId="{A67AED7A-7011-A548-93EA-FB08E7288EF9}" destId="{F502CF85-7568-FB4C-8E3C-D5659ADFCC18}" srcOrd="6" destOrd="0" presId="urn:microsoft.com/office/officeart/2005/8/layout/vList2"/>
    <dgm:cxn modelId="{1384FB6F-F02E-A24F-B290-EAF31F2A334F}" type="presParOf" srcId="{A67AED7A-7011-A548-93EA-FB08E7288EF9}" destId="{742DE94A-12B8-C94F-8B4B-3F1CA5A1ECC4}" srcOrd="7" destOrd="0" presId="urn:microsoft.com/office/officeart/2005/8/layout/vList2"/>
    <dgm:cxn modelId="{4CE24E91-D644-C54A-866F-8241A4EAED18}" type="presParOf" srcId="{A67AED7A-7011-A548-93EA-FB08E7288EF9}" destId="{69F0BDC4-FCEE-B342-995E-1C1CA1DF6CE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351E77-9616-42E1-9A1F-2BB9C6A77CCF}" type="doc">
      <dgm:prSet loTypeId="urn:microsoft.com/office/officeart/2016/7/layout/BasicLinearProcessNumbered" loCatId="process" qsTypeId="urn:microsoft.com/office/officeart/2005/8/quickstyle/simple4" qsCatId="simple" csTypeId="urn:microsoft.com/office/officeart/2005/8/colors/colorful1" csCatId="colorful" phldr="1"/>
      <dgm:spPr/>
      <dgm:t>
        <a:bodyPr/>
        <a:lstStyle/>
        <a:p>
          <a:endParaRPr lang="en-US"/>
        </a:p>
      </dgm:t>
    </dgm:pt>
    <dgm:pt modelId="{602975E8-A779-4383-8318-E88638E95809}">
      <dgm:prSet/>
      <dgm:spPr/>
      <dgm:t>
        <a:bodyPr/>
        <a:lstStyle/>
        <a:p>
          <a:r>
            <a:rPr lang="en-US"/>
            <a:t>Always use an EPA approved testing device.</a:t>
          </a:r>
        </a:p>
      </dgm:t>
    </dgm:pt>
    <dgm:pt modelId="{6E5C6F0F-B809-4AB3-AAD7-880034A9A46A}" type="parTrans" cxnId="{AFF18F3B-078D-4767-B76D-75F23B08CBCC}">
      <dgm:prSet/>
      <dgm:spPr/>
      <dgm:t>
        <a:bodyPr/>
        <a:lstStyle/>
        <a:p>
          <a:endParaRPr lang="en-US"/>
        </a:p>
      </dgm:t>
    </dgm:pt>
    <dgm:pt modelId="{B1C357DA-04EC-4325-9920-496DB6643A85}" type="sibTrans" cxnId="{AFF18F3B-078D-4767-B76D-75F23B08CBCC}">
      <dgm:prSet phldrT="1" phldr="0"/>
      <dgm:spPr/>
      <dgm:t>
        <a:bodyPr/>
        <a:lstStyle/>
        <a:p>
          <a:r>
            <a:rPr lang="en-US"/>
            <a:t>1</a:t>
          </a:r>
        </a:p>
      </dgm:t>
    </dgm:pt>
    <dgm:pt modelId="{58364428-78B6-4F1F-A3FF-FDEF8C1A107E}">
      <dgm:prSet/>
      <dgm:spPr/>
      <dgm:t>
        <a:bodyPr/>
        <a:lstStyle/>
        <a:p>
          <a:r>
            <a:rPr lang="en-US"/>
            <a:t>Always follow testing protocols. </a:t>
          </a:r>
        </a:p>
      </dgm:t>
    </dgm:pt>
    <dgm:pt modelId="{34DE58E7-D14E-4B17-B0A0-9CB410CBB558}" type="parTrans" cxnId="{ABCC7C81-AD9F-4148-8163-E79B01954B70}">
      <dgm:prSet/>
      <dgm:spPr/>
      <dgm:t>
        <a:bodyPr/>
        <a:lstStyle/>
        <a:p>
          <a:endParaRPr lang="en-US"/>
        </a:p>
      </dgm:t>
    </dgm:pt>
    <dgm:pt modelId="{30452366-2D8D-4CF3-BAF1-543B07ABB933}" type="sibTrans" cxnId="{ABCC7C81-AD9F-4148-8163-E79B01954B70}">
      <dgm:prSet phldrT="2" phldr="0"/>
      <dgm:spPr/>
      <dgm:t>
        <a:bodyPr/>
        <a:lstStyle/>
        <a:p>
          <a:r>
            <a:rPr lang="en-US"/>
            <a:t>2</a:t>
          </a:r>
        </a:p>
      </dgm:t>
    </dgm:pt>
    <dgm:pt modelId="{C24D6F5C-EF98-412C-A0BB-FC27DAE24CDA}">
      <dgm:prSet/>
      <dgm:spPr/>
      <dgm:t>
        <a:bodyPr/>
        <a:lstStyle/>
        <a:p>
          <a:r>
            <a:rPr lang="en-US"/>
            <a:t>Always document rules one and two.</a:t>
          </a:r>
        </a:p>
      </dgm:t>
    </dgm:pt>
    <dgm:pt modelId="{5EF36DA6-7DDE-4755-854B-502A87B364A0}" type="parTrans" cxnId="{D6F674EF-6ADC-46FF-982B-57F819EAE629}">
      <dgm:prSet/>
      <dgm:spPr/>
      <dgm:t>
        <a:bodyPr/>
        <a:lstStyle/>
        <a:p>
          <a:endParaRPr lang="en-US"/>
        </a:p>
      </dgm:t>
    </dgm:pt>
    <dgm:pt modelId="{47CE9E46-1BB7-443C-9164-373CF82AAA9F}" type="sibTrans" cxnId="{D6F674EF-6ADC-46FF-982B-57F819EAE629}">
      <dgm:prSet phldrT="3" phldr="0"/>
      <dgm:spPr/>
      <dgm:t>
        <a:bodyPr/>
        <a:lstStyle/>
        <a:p>
          <a:r>
            <a:rPr lang="en-US"/>
            <a:t>3</a:t>
          </a:r>
        </a:p>
      </dgm:t>
    </dgm:pt>
    <dgm:pt modelId="{934ACE58-8EB5-49F8-8D58-D52035A4E80C}">
      <dgm:prSet/>
      <dgm:spPr/>
      <dgm:t>
        <a:bodyPr/>
        <a:lstStyle/>
        <a:p>
          <a:r>
            <a:rPr lang="en-US"/>
            <a:t>Always comply with state regulations. </a:t>
          </a:r>
        </a:p>
      </dgm:t>
    </dgm:pt>
    <dgm:pt modelId="{B87639F0-6075-4B16-B822-41471248E060}" type="parTrans" cxnId="{E5BA6447-F750-4AC1-9D68-D2E67C8134D4}">
      <dgm:prSet/>
      <dgm:spPr/>
      <dgm:t>
        <a:bodyPr/>
        <a:lstStyle/>
        <a:p>
          <a:endParaRPr lang="en-US"/>
        </a:p>
      </dgm:t>
    </dgm:pt>
    <dgm:pt modelId="{F16B16DB-312C-4E42-A0FE-095FD4CFA26B}" type="sibTrans" cxnId="{E5BA6447-F750-4AC1-9D68-D2E67C8134D4}">
      <dgm:prSet phldrT="4" phldr="0"/>
      <dgm:spPr/>
      <dgm:t>
        <a:bodyPr/>
        <a:lstStyle/>
        <a:p>
          <a:r>
            <a:rPr lang="en-US"/>
            <a:t>4</a:t>
          </a:r>
        </a:p>
      </dgm:t>
    </dgm:pt>
    <dgm:pt modelId="{D0568A28-48C7-3940-96AE-198A29B97851}" type="pres">
      <dgm:prSet presAssocID="{49351E77-9616-42E1-9A1F-2BB9C6A77CCF}" presName="Name0" presStyleCnt="0">
        <dgm:presLayoutVars>
          <dgm:animLvl val="lvl"/>
          <dgm:resizeHandles val="exact"/>
        </dgm:presLayoutVars>
      </dgm:prSet>
      <dgm:spPr/>
    </dgm:pt>
    <dgm:pt modelId="{6DDBBF9A-FD7C-ED49-B99C-78FFE867C524}" type="pres">
      <dgm:prSet presAssocID="{602975E8-A779-4383-8318-E88638E95809}" presName="compositeNode" presStyleCnt="0">
        <dgm:presLayoutVars>
          <dgm:bulletEnabled val="1"/>
        </dgm:presLayoutVars>
      </dgm:prSet>
      <dgm:spPr/>
    </dgm:pt>
    <dgm:pt modelId="{A9F96ED9-2352-5740-9D32-C37389217F71}" type="pres">
      <dgm:prSet presAssocID="{602975E8-A779-4383-8318-E88638E95809}" presName="bgRect" presStyleLbl="bgAccFollowNode1" presStyleIdx="0" presStyleCnt="4"/>
      <dgm:spPr/>
    </dgm:pt>
    <dgm:pt modelId="{DF041322-099C-9E4E-B1CE-3CDC377AD6C9}" type="pres">
      <dgm:prSet presAssocID="{B1C357DA-04EC-4325-9920-496DB6643A85}" presName="sibTransNodeCircle" presStyleLbl="alignNode1" presStyleIdx="0" presStyleCnt="8">
        <dgm:presLayoutVars>
          <dgm:chMax val="0"/>
          <dgm:bulletEnabled/>
        </dgm:presLayoutVars>
      </dgm:prSet>
      <dgm:spPr/>
    </dgm:pt>
    <dgm:pt modelId="{3CC2CA1F-4D8E-A644-8762-07B6865338C0}" type="pres">
      <dgm:prSet presAssocID="{602975E8-A779-4383-8318-E88638E95809}" presName="bottomLine" presStyleLbl="alignNode1" presStyleIdx="1" presStyleCnt="8">
        <dgm:presLayoutVars/>
      </dgm:prSet>
      <dgm:spPr/>
    </dgm:pt>
    <dgm:pt modelId="{F6D495D8-E70C-0F4A-B351-A57C0D994C1C}" type="pres">
      <dgm:prSet presAssocID="{602975E8-A779-4383-8318-E88638E95809}" presName="nodeText" presStyleLbl="bgAccFollowNode1" presStyleIdx="0" presStyleCnt="4">
        <dgm:presLayoutVars>
          <dgm:bulletEnabled val="1"/>
        </dgm:presLayoutVars>
      </dgm:prSet>
      <dgm:spPr/>
    </dgm:pt>
    <dgm:pt modelId="{95986A41-E1D5-CC4B-82FF-51993EC22151}" type="pres">
      <dgm:prSet presAssocID="{B1C357DA-04EC-4325-9920-496DB6643A85}" presName="sibTrans" presStyleCnt="0"/>
      <dgm:spPr/>
    </dgm:pt>
    <dgm:pt modelId="{A94246EA-DCEC-BE4B-8DA9-CE999C7443D7}" type="pres">
      <dgm:prSet presAssocID="{58364428-78B6-4F1F-A3FF-FDEF8C1A107E}" presName="compositeNode" presStyleCnt="0">
        <dgm:presLayoutVars>
          <dgm:bulletEnabled val="1"/>
        </dgm:presLayoutVars>
      </dgm:prSet>
      <dgm:spPr/>
    </dgm:pt>
    <dgm:pt modelId="{B036F697-7EAD-5546-A9AC-3E5D0DC2B455}" type="pres">
      <dgm:prSet presAssocID="{58364428-78B6-4F1F-A3FF-FDEF8C1A107E}" presName="bgRect" presStyleLbl="bgAccFollowNode1" presStyleIdx="1" presStyleCnt="4"/>
      <dgm:spPr/>
    </dgm:pt>
    <dgm:pt modelId="{62C4E509-AC56-1B49-AA03-06CF79690360}" type="pres">
      <dgm:prSet presAssocID="{30452366-2D8D-4CF3-BAF1-543B07ABB933}" presName="sibTransNodeCircle" presStyleLbl="alignNode1" presStyleIdx="2" presStyleCnt="8">
        <dgm:presLayoutVars>
          <dgm:chMax val="0"/>
          <dgm:bulletEnabled/>
        </dgm:presLayoutVars>
      </dgm:prSet>
      <dgm:spPr/>
    </dgm:pt>
    <dgm:pt modelId="{79D1F1B2-2FBC-3145-9ADB-C8B5FB01DBC5}" type="pres">
      <dgm:prSet presAssocID="{58364428-78B6-4F1F-A3FF-FDEF8C1A107E}" presName="bottomLine" presStyleLbl="alignNode1" presStyleIdx="3" presStyleCnt="8">
        <dgm:presLayoutVars/>
      </dgm:prSet>
      <dgm:spPr/>
    </dgm:pt>
    <dgm:pt modelId="{404E5881-5B89-4B4A-8E1A-E24678132C46}" type="pres">
      <dgm:prSet presAssocID="{58364428-78B6-4F1F-A3FF-FDEF8C1A107E}" presName="nodeText" presStyleLbl="bgAccFollowNode1" presStyleIdx="1" presStyleCnt="4">
        <dgm:presLayoutVars>
          <dgm:bulletEnabled val="1"/>
        </dgm:presLayoutVars>
      </dgm:prSet>
      <dgm:spPr/>
    </dgm:pt>
    <dgm:pt modelId="{DABABC16-C895-1842-81CC-FEBDF6A8C901}" type="pres">
      <dgm:prSet presAssocID="{30452366-2D8D-4CF3-BAF1-543B07ABB933}" presName="sibTrans" presStyleCnt="0"/>
      <dgm:spPr/>
    </dgm:pt>
    <dgm:pt modelId="{D4539CA8-8980-C949-993C-13774E60B156}" type="pres">
      <dgm:prSet presAssocID="{C24D6F5C-EF98-412C-A0BB-FC27DAE24CDA}" presName="compositeNode" presStyleCnt="0">
        <dgm:presLayoutVars>
          <dgm:bulletEnabled val="1"/>
        </dgm:presLayoutVars>
      </dgm:prSet>
      <dgm:spPr/>
    </dgm:pt>
    <dgm:pt modelId="{D4D7514F-CB3C-1148-9618-771FD79DB8FA}" type="pres">
      <dgm:prSet presAssocID="{C24D6F5C-EF98-412C-A0BB-FC27DAE24CDA}" presName="bgRect" presStyleLbl="bgAccFollowNode1" presStyleIdx="2" presStyleCnt="4"/>
      <dgm:spPr/>
    </dgm:pt>
    <dgm:pt modelId="{60D1C52F-8125-124D-8FF5-8E03B8905808}" type="pres">
      <dgm:prSet presAssocID="{47CE9E46-1BB7-443C-9164-373CF82AAA9F}" presName="sibTransNodeCircle" presStyleLbl="alignNode1" presStyleIdx="4" presStyleCnt="8">
        <dgm:presLayoutVars>
          <dgm:chMax val="0"/>
          <dgm:bulletEnabled/>
        </dgm:presLayoutVars>
      </dgm:prSet>
      <dgm:spPr/>
    </dgm:pt>
    <dgm:pt modelId="{7885849E-E857-4143-83D7-E538AE1C57E3}" type="pres">
      <dgm:prSet presAssocID="{C24D6F5C-EF98-412C-A0BB-FC27DAE24CDA}" presName="bottomLine" presStyleLbl="alignNode1" presStyleIdx="5" presStyleCnt="8">
        <dgm:presLayoutVars/>
      </dgm:prSet>
      <dgm:spPr/>
    </dgm:pt>
    <dgm:pt modelId="{3ED38381-520B-BB45-80BB-42E20A315721}" type="pres">
      <dgm:prSet presAssocID="{C24D6F5C-EF98-412C-A0BB-FC27DAE24CDA}" presName="nodeText" presStyleLbl="bgAccFollowNode1" presStyleIdx="2" presStyleCnt="4">
        <dgm:presLayoutVars>
          <dgm:bulletEnabled val="1"/>
        </dgm:presLayoutVars>
      </dgm:prSet>
      <dgm:spPr/>
    </dgm:pt>
    <dgm:pt modelId="{DD2E810C-BE85-EB44-970B-31656B326176}" type="pres">
      <dgm:prSet presAssocID="{47CE9E46-1BB7-443C-9164-373CF82AAA9F}" presName="sibTrans" presStyleCnt="0"/>
      <dgm:spPr/>
    </dgm:pt>
    <dgm:pt modelId="{85A4CEE1-0D94-0341-8520-4FBCC8F442B1}" type="pres">
      <dgm:prSet presAssocID="{934ACE58-8EB5-49F8-8D58-D52035A4E80C}" presName="compositeNode" presStyleCnt="0">
        <dgm:presLayoutVars>
          <dgm:bulletEnabled val="1"/>
        </dgm:presLayoutVars>
      </dgm:prSet>
      <dgm:spPr/>
    </dgm:pt>
    <dgm:pt modelId="{5516030A-510E-E049-A719-6E407805E195}" type="pres">
      <dgm:prSet presAssocID="{934ACE58-8EB5-49F8-8D58-D52035A4E80C}" presName="bgRect" presStyleLbl="bgAccFollowNode1" presStyleIdx="3" presStyleCnt="4"/>
      <dgm:spPr/>
    </dgm:pt>
    <dgm:pt modelId="{EA393908-A6DC-7042-B75E-16C40536FC35}" type="pres">
      <dgm:prSet presAssocID="{F16B16DB-312C-4E42-A0FE-095FD4CFA26B}" presName="sibTransNodeCircle" presStyleLbl="alignNode1" presStyleIdx="6" presStyleCnt="8">
        <dgm:presLayoutVars>
          <dgm:chMax val="0"/>
          <dgm:bulletEnabled/>
        </dgm:presLayoutVars>
      </dgm:prSet>
      <dgm:spPr/>
    </dgm:pt>
    <dgm:pt modelId="{704F49A7-2E41-784C-9B1E-D65BFC3D8680}" type="pres">
      <dgm:prSet presAssocID="{934ACE58-8EB5-49F8-8D58-D52035A4E80C}" presName="bottomLine" presStyleLbl="alignNode1" presStyleIdx="7" presStyleCnt="8">
        <dgm:presLayoutVars/>
      </dgm:prSet>
      <dgm:spPr/>
    </dgm:pt>
    <dgm:pt modelId="{2DF6F9A6-D8A6-3649-B6BB-45C8895E4F51}" type="pres">
      <dgm:prSet presAssocID="{934ACE58-8EB5-49F8-8D58-D52035A4E80C}" presName="nodeText" presStyleLbl="bgAccFollowNode1" presStyleIdx="3" presStyleCnt="4">
        <dgm:presLayoutVars>
          <dgm:bulletEnabled val="1"/>
        </dgm:presLayoutVars>
      </dgm:prSet>
      <dgm:spPr/>
    </dgm:pt>
  </dgm:ptLst>
  <dgm:cxnLst>
    <dgm:cxn modelId="{F3469C06-5838-6A4B-BE83-B45CCDB6569F}" type="presOf" srcId="{602975E8-A779-4383-8318-E88638E95809}" destId="{A9F96ED9-2352-5740-9D32-C37389217F71}" srcOrd="0" destOrd="0" presId="urn:microsoft.com/office/officeart/2016/7/layout/BasicLinearProcessNumbered"/>
    <dgm:cxn modelId="{7A7EB611-E902-DB47-B0EB-0FEE063C1CB8}" type="presOf" srcId="{49351E77-9616-42E1-9A1F-2BB9C6A77CCF}" destId="{D0568A28-48C7-3940-96AE-198A29B97851}" srcOrd="0" destOrd="0" presId="urn:microsoft.com/office/officeart/2016/7/layout/BasicLinearProcessNumbered"/>
    <dgm:cxn modelId="{71F75E1F-4DA5-5E41-98F5-CC1470A83F85}" type="presOf" srcId="{C24D6F5C-EF98-412C-A0BB-FC27DAE24CDA}" destId="{3ED38381-520B-BB45-80BB-42E20A315721}" srcOrd="1" destOrd="0" presId="urn:microsoft.com/office/officeart/2016/7/layout/BasicLinearProcessNumbered"/>
    <dgm:cxn modelId="{A7CF4F33-F31D-CC4E-B68C-51E65F224825}" type="presOf" srcId="{F16B16DB-312C-4E42-A0FE-095FD4CFA26B}" destId="{EA393908-A6DC-7042-B75E-16C40536FC35}" srcOrd="0" destOrd="0" presId="urn:microsoft.com/office/officeart/2016/7/layout/BasicLinearProcessNumbered"/>
    <dgm:cxn modelId="{AFF18F3B-078D-4767-B76D-75F23B08CBCC}" srcId="{49351E77-9616-42E1-9A1F-2BB9C6A77CCF}" destId="{602975E8-A779-4383-8318-E88638E95809}" srcOrd="0" destOrd="0" parTransId="{6E5C6F0F-B809-4AB3-AAD7-880034A9A46A}" sibTransId="{B1C357DA-04EC-4325-9920-496DB6643A85}"/>
    <dgm:cxn modelId="{E5BA6447-F750-4AC1-9D68-D2E67C8134D4}" srcId="{49351E77-9616-42E1-9A1F-2BB9C6A77CCF}" destId="{934ACE58-8EB5-49F8-8D58-D52035A4E80C}" srcOrd="3" destOrd="0" parTransId="{B87639F0-6075-4B16-B822-41471248E060}" sibTransId="{F16B16DB-312C-4E42-A0FE-095FD4CFA26B}"/>
    <dgm:cxn modelId="{ABCC7C81-AD9F-4148-8163-E79B01954B70}" srcId="{49351E77-9616-42E1-9A1F-2BB9C6A77CCF}" destId="{58364428-78B6-4F1F-A3FF-FDEF8C1A107E}" srcOrd="1" destOrd="0" parTransId="{34DE58E7-D14E-4B17-B0A0-9CB410CBB558}" sibTransId="{30452366-2D8D-4CF3-BAF1-543B07ABB933}"/>
    <dgm:cxn modelId="{64448884-AE27-FD4F-8D4F-82D7D52B56AF}" type="presOf" srcId="{30452366-2D8D-4CF3-BAF1-543B07ABB933}" destId="{62C4E509-AC56-1B49-AA03-06CF79690360}" srcOrd="0" destOrd="0" presId="urn:microsoft.com/office/officeart/2016/7/layout/BasicLinearProcessNumbered"/>
    <dgm:cxn modelId="{64F91B87-97B8-E642-BCC6-920AE6D39EC9}" type="presOf" srcId="{934ACE58-8EB5-49F8-8D58-D52035A4E80C}" destId="{5516030A-510E-E049-A719-6E407805E195}" srcOrd="0" destOrd="0" presId="urn:microsoft.com/office/officeart/2016/7/layout/BasicLinearProcessNumbered"/>
    <dgm:cxn modelId="{60A92A9C-1B80-414F-A3F4-D71A003B8F55}" type="presOf" srcId="{58364428-78B6-4F1F-A3FF-FDEF8C1A107E}" destId="{B036F697-7EAD-5546-A9AC-3E5D0DC2B455}" srcOrd="0" destOrd="0" presId="urn:microsoft.com/office/officeart/2016/7/layout/BasicLinearProcessNumbered"/>
    <dgm:cxn modelId="{CEAED1B5-2329-7D41-A008-EDFA77BC07F8}" type="presOf" srcId="{58364428-78B6-4F1F-A3FF-FDEF8C1A107E}" destId="{404E5881-5B89-4B4A-8E1A-E24678132C46}" srcOrd="1" destOrd="0" presId="urn:microsoft.com/office/officeart/2016/7/layout/BasicLinearProcessNumbered"/>
    <dgm:cxn modelId="{57C81BB6-69F0-F848-A9DA-51A4A224E5B5}" type="presOf" srcId="{602975E8-A779-4383-8318-E88638E95809}" destId="{F6D495D8-E70C-0F4A-B351-A57C0D994C1C}" srcOrd="1" destOrd="0" presId="urn:microsoft.com/office/officeart/2016/7/layout/BasicLinearProcessNumbered"/>
    <dgm:cxn modelId="{C4525FD4-5400-9048-9CF8-BC92AB9E07C6}" type="presOf" srcId="{B1C357DA-04EC-4325-9920-496DB6643A85}" destId="{DF041322-099C-9E4E-B1CE-3CDC377AD6C9}" srcOrd="0" destOrd="0" presId="urn:microsoft.com/office/officeart/2016/7/layout/BasicLinearProcessNumbered"/>
    <dgm:cxn modelId="{1F5665E4-BC42-3644-BE1C-9F0B2563EC9D}" type="presOf" srcId="{934ACE58-8EB5-49F8-8D58-D52035A4E80C}" destId="{2DF6F9A6-D8A6-3649-B6BB-45C8895E4F51}" srcOrd="1" destOrd="0" presId="urn:microsoft.com/office/officeart/2016/7/layout/BasicLinearProcessNumbered"/>
    <dgm:cxn modelId="{D6F674EF-6ADC-46FF-982B-57F819EAE629}" srcId="{49351E77-9616-42E1-9A1F-2BB9C6A77CCF}" destId="{C24D6F5C-EF98-412C-A0BB-FC27DAE24CDA}" srcOrd="2" destOrd="0" parTransId="{5EF36DA6-7DDE-4755-854B-502A87B364A0}" sibTransId="{47CE9E46-1BB7-443C-9164-373CF82AAA9F}"/>
    <dgm:cxn modelId="{A13E54F3-A24E-494E-818E-A60EA42A9C03}" type="presOf" srcId="{47CE9E46-1BB7-443C-9164-373CF82AAA9F}" destId="{60D1C52F-8125-124D-8FF5-8E03B8905808}" srcOrd="0" destOrd="0" presId="urn:microsoft.com/office/officeart/2016/7/layout/BasicLinearProcessNumbered"/>
    <dgm:cxn modelId="{412888F6-28E5-2D4F-9DBF-187043AB38B7}" type="presOf" srcId="{C24D6F5C-EF98-412C-A0BB-FC27DAE24CDA}" destId="{D4D7514F-CB3C-1148-9618-771FD79DB8FA}" srcOrd="0" destOrd="0" presId="urn:microsoft.com/office/officeart/2016/7/layout/BasicLinearProcessNumbered"/>
    <dgm:cxn modelId="{1A5AA48C-6CD1-DC4F-9B9D-088631657C74}" type="presParOf" srcId="{D0568A28-48C7-3940-96AE-198A29B97851}" destId="{6DDBBF9A-FD7C-ED49-B99C-78FFE867C524}" srcOrd="0" destOrd="0" presId="urn:microsoft.com/office/officeart/2016/7/layout/BasicLinearProcessNumbered"/>
    <dgm:cxn modelId="{84EB69A8-CD3E-B54F-B4A2-22D4EE1DA5A0}" type="presParOf" srcId="{6DDBBF9A-FD7C-ED49-B99C-78FFE867C524}" destId="{A9F96ED9-2352-5740-9D32-C37389217F71}" srcOrd="0" destOrd="0" presId="urn:microsoft.com/office/officeart/2016/7/layout/BasicLinearProcessNumbered"/>
    <dgm:cxn modelId="{7CFB03BA-D76E-3A46-949C-DA379C723015}" type="presParOf" srcId="{6DDBBF9A-FD7C-ED49-B99C-78FFE867C524}" destId="{DF041322-099C-9E4E-B1CE-3CDC377AD6C9}" srcOrd="1" destOrd="0" presId="urn:microsoft.com/office/officeart/2016/7/layout/BasicLinearProcessNumbered"/>
    <dgm:cxn modelId="{E19A325B-B835-0147-94A9-A3107F82D41B}" type="presParOf" srcId="{6DDBBF9A-FD7C-ED49-B99C-78FFE867C524}" destId="{3CC2CA1F-4D8E-A644-8762-07B6865338C0}" srcOrd="2" destOrd="0" presId="urn:microsoft.com/office/officeart/2016/7/layout/BasicLinearProcessNumbered"/>
    <dgm:cxn modelId="{92FCFE37-F7C5-4749-8297-785C1D0A07DB}" type="presParOf" srcId="{6DDBBF9A-FD7C-ED49-B99C-78FFE867C524}" destId="{F6D495D8-E70C-0F4A-B351-A57C0D994C1C}" srcOrd="3" destOrd="0" presId="urn:microsoft.com/office/officeart/2016/7/layout/BasicLinearProcessNumbered"/>
    <dgm:cxn modelId="{8E03BE02-A13D-FC4F-BB13-FBE8AC6B340C}" type="presParOf" srcId="{D0568A28-48C7-3940-96AE-198A29B97851}" destId="{95986A41-E1D5-CC4B-82FF-51993EC22151}" srcOrd="1" destOrd="0" presId="urn:microsoft.com/office/officeart/2016/7/layout/BasicLinearProcessNumbered"/>
    <dgm:cxn modelId="{A124DA28-85EA-334B-A9D1-07D0C9C9FECC}" type="presParOf" srcId="{D0568A28-48C7-3940-96AE-198A29B97851}" destId="{A94246EA-DCEC-BE4B-8DA9-CE999C7443D7}" srcOrd="2" destOrd="0" presId="urn:microsoft.com/office/officeart/2016/7/layout/BasicLinearProcessNumbered"/>
    <dgm:cxn modelId="{6BD39A45-BEC9-EC41-BD54-967BA14253A1}" type="presParOf" srcId="{A94246EA-DCEC-BE4B-8DA9-CE999C7443D7}" destId="{B036F697-7EAD-5546-A9AC-3E5D0DC2B455}" srcOrd="0" destOrd="0" presId="urn:microsoft.com/office/officeart/2016/7/layout/BasicLinearProcessNumbered"/>
    <dgm:cxn modelId="{6435DF26-3AF7-6544-A74D-AFF721DE7116}" type="presParOf" srcId="{A94246EA-DCEC-BE4B-8DA9-CE999C7443D7}" destId="{62C4E509-AC56-1B49-AA03-06CF79690360}" srcOrd="1" destOrd="0" presId="urn:microsoft.com/office/officeart/2016/7/layout/BasicLinearProcessNumbered"/>
    <dgm:cxn modelId="{A2AEAACF-4A0F-5D4F-9A29-4B18297885C0}" type="presParOf" srcId="{A94246EA-DCEC-BE4B-8DA9-CE999C7443D7}" destId="{79D1F1B2-2FBC-3145-9ADB-C8B5FB01DBC5}" srcOrd="2" destOrd="0" presId="urn:microsoft.com/office/officeart/2016/7/layout/BasicLinearProcessNumbered"/>
    <dgm:cxn modelId="{9097F10C-F8C1-104E-A117-21577F0AC9C1}" type="presParOf" srcId="{A94246EA-DCEC-BE4B-8DA9-CE999C7443D7}" destId="{404E5881-5B89-4B4A-8E1A-E24678132C46}" srcOrd="3" destOrd="0" presId="urn:microsoft.com/office/officeart/2016/7/layout/BasicLinearProcessNumbered"/>
    <dgm:cxn modelId="{5D33722E-2182-3E4B-BB56-9F9CFE3D52DD}" type="presParOf" srcId="{D0568A28-48C7-3940-96AE-198A29B97851}" destId="{DABABC16-C895-1842-81CC-FEBDF6A8C901}" srcOrd="3" destOrd="0" presId="urn:microsoft.com/office/officeart/2016/7/layout/BasicLinearProcessNumbered"/>
    <dgm:cxn modelId="{92CC06B4-767F-2448-88DD-C53FDB1E7442}" type="presParOf" srcId="{D0568A28-48C7-3940-96AE-198A29B97851}" destId="{D4539CA8-8980-C949-993C-13774E60B156}" srcOrd="4" destOrd="0" presId="urn:microsoft.com/office/officeart/2016/7/layout/BasicLinearProcessNumbered"/>
    <dgm:cxn modelId="{BEBC08F0-3E89-7B4F-BD40-928E6396B192}" type="presParOf" srcId="{D4539CA8-8980-C949-993C-13774E60B156}" destId="{D4D7514F-CB3C-1148-9618-771FD79DB8FA}" srcOrd="0" destOrd="0" presId="urn:microsoft.com/office/officeart/2016/7/layout/BasicLinearProcessNumbered"/>
    <dgm:cxn modelId="{6C6198AE-F9E9-D246-B425-B8B8063986F3}" type="presParOf" srcId="{D4539CA8-8980-C949-993C-13774E60B156}" destId="{60D1C52F-8125-124D-8FF5-8E03B8905808}" srcOrd="1" destOrd="0" presId="urn:microsoft.com/office/officeart/2016/7/layout/BasicLinearProcessNumbered"/>
    <dgm:cxn modelId="{471C79A6-84A8-1D48-89A1-AA7EA5D3CEFA}" type="presParOf" srcId="{D4539CA8-8980-C949-993C-13774E60B156}" destId="{7885849E-E857-4143-83D7-E538AE1C57E3}" srcOrd="2" destOrd="0" presId="urn:microsoft.com/office/officeart/2016/7/layout/BasicLinearProcessNumbered"/>
    <dgm:cxn modelId="{4955ECCF-04C0-5E4F-8CCF-AA9969F137A9}" type="presParOf" srcId="{D4539CA8-8980-C949-993C-13774E60B156}" destId="{3ED38381-520B-BB45-80BB-42E20A315721}" srcOrd="3" destOrd="0" presId="urn:microsoft.com/office/officeart/2016/7/layout/BasicLinearProcessNumbered"/>
    <dgm:cxn modelId="{1E87177F-0E7D-0D4D-9EFC-61DB95F8325E}" type="presParOf" srcId="{D0568A28-48C7-3940-96AE-198A29B97851}" destId="{DD2E810C-BE85-EB44-970B-31656B326176}" srcOrd="5" destOrd="0" presId="urn:microsoft.com/office/officeart/2016/7/layout/BasicLinearProcessNumbered"/>
    <dgm:cxn modelId="{45D1755B-1F3C-9A45-BFD5-B9BAD8F9CA54}" type="presParOf" srcId="{D0568A28-48C7-3940-96AE-198A29B97851}" destId="{85A4CEE1-0D94-0341-8520-4FBCC8F442B1}" srcOrd="6" destOrd="0" presId="urn:microsoft.com/office/officeart/2016/7/layout/BasicLinearProcessNumbered"/>
    <dgm:cxn modelId="{54DE27A2-F9EC-2D42-BDF0-F33ED3E95C88}" type="presParOf" srcId="{85A4CEE1-0D94-0341-8520-4FBCC8F442B1}" destId="{5516030A-510E-E049-A719-6E407805E195}" srcOrd="0" destOrd="0" presId="urn:microsoft.com/office/officeart/2016/7/layout/BasicLinearProcessNumbered"/>
    <dgm:cxn modelId="{4DBB3050-6C2A-494C-B859-5F01F051D554}" type="presParOf" srcId="{85A4CEE1-0D94-0341-8520-4FBCC8F442B1}" destId="{EA393908-A6DC-7042-B75E-16C40536FC35}" srcOrd="1" destOrd="0" presId="urn:microsoft.com/office/officeart/2016/7/layout/BasicLinearProcessNumbered"/>
    <dgm:cxn modelId="{63AF1A97-9FA2-9C46-8632-BB2B321C2CFC}" type="presParOf" srcId="{85A4CEE1-0D94-0341-8520-4FBCC8F442B1}" destId="{704F49A7-2E41-784C-9B1E-D65BFC3D8680}" srcOrd="2" destOrd="0" presId="urn:microsoft.com/office/officeart/2016/7/layout/BasicLinearProcessNumbered"/>
    <dgm:cxn modelId="{36BBF301-3FF4-2C4F-8D1E-9D4F7886C735}" type="presParOf" srcId="{85A4CEE1-0D94-0341-8520-4FBCC8F442B1}" destId="{2DF6F9A6-D8A6-3649-B6BB-45C8895E4F5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A25B7F-C6F3-431F-920C-7B6EA55F345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811D638-FA18-4281-AEB8-109C1BF236AB}">
      <dgm:prSet/>
      <dgm:spPr/>
      <dgm:t>
        <a:bodyPr/>
        <a:lstStyle/>
        <a:p>
          <a:r>
            <a:rPr lang="en-US"/>
            <a:t>AARST Radon Assoc.		(866) 772-2778</a:t>
          </a:r>
        </a:p>
      </dgm:t>
    </dgm:pt>
    <dgm:pt modelId="{BFB1EDD2-BEC5-4A73-A784-BDF1281A2D56}" type="parTrans" cxnId="{2D8E058F-02AB-4F63-AA72-C1ACFB47246D}">
      <dgm:prSet/>
      <dgm:spPr/>
      <dgm:t>
        <a:bodyPr/>
        <a:lstStyle/>
        <a:p>
          <a:endParaRPr lang="en-US"/>
        </a:p>
      </dgm:t>
    </dgm:pt>
    <dgm:pt modelId="{CE83F89C-3B50-4D7F-9247-1B85A26BDD01}" type="sibTrans" cxnId="{2D8E058F-02AB-4F63-AA72-C1ACFB47246D}">
      <dgm:prSet/>
      <dgm:spPr/>
      <dgm:t>
        <a:bodyPr/>
        <a:lstStyle/>
        <a:p>
          <a:endParaRPr lang="en-US"/>
        </a:p>
      </dgm:t>
    </dgm:pt>
    <dgm:pt modelId="{1DBE6884-DCE8-48D2-B3E6-5756EA09FC70}">
      <dgm:prSet/>
      <dgm:spPr/>
      <dgm:t>
        <a:bodyPr/>
        <a:lstStyle/>
        <a:p>
          <a:r>
            <a:rPr lang="en-US"/>
            <a:t>EPA Radon Program		(800) 767-7236</a:t>
          </a:r>
        </a:p>
      </dgm:t>
    </dgm:pt>
    <dgm:pt modelId="{7DCBEFC8-6911-4E99-94BD-DD64ACDF0E9F}" type="parTrans" cxnId="{61404ECE-065C-4F3C-AD54-3E71CABD9F00}">
      <dgm:prSet/>
      <dgm:spPr/>
      <dgm:t>
        <a:bodyPr/>
        <a:lstStyle/>
        <a:p>
          <a:endParaRPr lang="en-US"/>
        </a:p>
      </dgm:t>
    </dgm:pt>
    <dgm:pt modelId="{444B8AFC-510D-4A2B-BC48-FA229B3F6765}" type="sibTrans" cxnId="{61404ECE-065C-4F3C-AD54-3E71CABD9F00}">
      <dgm:prSet/>
      <dgm:spPr/>
      <dgm:t>
        <a:bodyPr/>
        <a:lstStyle/>
        <a:p>
          <a:endParaRPr lang="en-US"/>
        </a:p>
      </dgm:t>
    </dgm:pt>
    <dgm:pt modelId="{4B853BAE-3A79-4B3E-ACC9-C6E75090BFDE}">
      <dgm:prSet/>
      <dgm:spPr/>
      <dgm:t>
        <a:bodyPr/>
        <a:lstStyle/>
        <a:p>
          <a:r>
            <a:rPr lang="en-US"/>
            <a:t>American Lung Assoc.		(202) 785-3355</a:t>
          </a:r>
        </a:p>
      </dgm:t>
    </dgm:pt>
    <dgm:pt modelId="{EAF58506-A676-459A-B483-8D63F59878AE}" type="parTrans" cxnId="{B798DC44-331E-47BE-85C2-6E2D1B7DBA36}">
      <dgm:prSet/>
      <dgm:spPr/>
      <dgm:t>
        <a:bodyPr/>
        <a:lstStyle/>
        <a:p>
          <a:endParaRPr lang="en-US"/>
        </a:p>
      </dgm:t>
    </dgm:pt>
    <dgm:pt modelId="{5B1AEC3F-5417-48EA-B83F-62B75BAF5513}" type="sibTrans" cxnId="{B798DC44-331E-47BE-85C2-6E2D1B7DBA36}">
      <dgm:prSet/>
      <dgm:spPr/>
      <dgm:t>
        <a:bodyPr/>
        <a:lstStyle/>
        <a:p>
          <a:endParaRPr lang="en-US"/>
        </a:p>
      </dgm:t>
    </dgm:pt>
    <dgm:pt modelId="{E069F5BE-C0AF-4012-8509-76E42F87948D}">
      <dgm:prSet/>
      <dgm:spPr/>
      <dgm:t>
        <a:bodyPr/>
        <a:lstStyle/>
        <a:p>
          <a:r>
            <a:rPr lang="en-US"/>
            <a:t>Eastern Training Center		(732) 932-9271 X606</a:t>
          </a:r>
        </a:p>
      </dgm:t>
    </dgm:pt>
    <dgm:pt modelId="{2589F7F6-BE21-4783-BD2C-B3940EA1F490}" type="parTrans" cxnId="{048076B9-23BE-48E1-946F-49543ADB5FB8}">
      <dgm:prSet/>
      <dgm:spPr/>
      <dgm:t>
        <a:bodyPr/>
        <a:lstStyle/>
        <a:p>
          <a:endParaRPr lang="en-US"/>
        </a:p>
      </dgm:t>
    </dgm:pt>
    <dgm:pt modelId="{2C24B660-5A32-40B0-BACD-7D6E83BCCE78}" type="sibTrans" cxnId="{048076B9-23BE-48E1-946F-49543ADB5FB8}">
      <dgm:prSet/>
      <dgm:spPr/>
      <dgm:t>
        <a:bodyPr/>
        <a:lstStyle/>
        <a:p>
          <a:endParaRPr lang="en-US"/>
        </a:p>
      </dgm:t>
    </dgm:pt>
    <dgm:pt modelId="{AD9AACED-3990-4379-8774-F387D1FF1699}">
      <dgm:prSet/>
      <dgm:spPr/>
      <dgm:t>
        <a:bodyPr/>
        <a:lstStyle/>
        <a:p>
          <a:r>
            <a:rPr lang="en-US"/>
            <a:t>Midwest Training Center	(833) 723-6222</a:t>
          </a:r>
        </a:p>
      </dgm:t>
    </dgm:pt>
    <dgm:pt modelId="{5A8A4ADC-D1FB-4985-ACF0-8410C776E25C}" type="parTrans" cxnId="{B7F8E889-92A5-4A51-8391-F8AF7EC7C5CB}">
      <dgm:prSet/>
      <dgm:spPr/>
      <dgm:t>
        <a:bodyPr/>
        <a:lstStyle/>
        <a:p>
          <a:endParaRPr lang="en-US"/>
        </a:p>
      </dgm:t>
    </dgm:pt>
    <dgm:pt modelId="{701D4426-E3D2-4723-97BF-B28A51EB8DD1}" type="sibTrans" cxnId="{B7F8E889-92A5-4A51-8391-F8AF7EC7C5CB}">
      <dgm:prSet/>
      <dgm:spPr/>
      <dgm:t>
        <a:bodyPr/>
        <a:lstStyle/>
        <a:p>
          <a:endParaRPr lang="en-US"/>
        </a:p>
      </dgm:t>
    </dgm:pt>
    <dgm:pt modelId="{C8205A8E-1285-44BE-9C46-09DEF60FE67F}">
      <dgm:prSet/>
      <dgm:spPr/>
      <dgm:t>
        <a:bodyPr/>
        <a:lstStyle/>
        <a:p>
          <a:r>
            <a:rPr lang="en-US"/>
            <a:t>Kansas State University		(785) 532-6026</a:t>
          </a:r>
        </a:p>
      </dgm:t>
    </dgm:pt>
    <dgm:pt modelId="{EDD07932-99D5-4D6A-AF4E-E9F6BD01AB94}" type="parTrans" cxnId="{53E64B11-F75E-49B7-9FC1-DB993D255471}">
      <dgm:prSet/>
      <dgm:spPr/>
      <dgm:t>
        <a:bodyPr/>
        <a:lstStyle/>
        <a:p>
          <a:endParaRPr lang="en-US"/>
        </a:p>
      </dgm:t>
    </dgm:pt>
    <dgm:pt modelId="{4C32EC55-F512-4901-81C1-32CF9813E812}" type="sibTrans" cxnId="{53E64B11-F75E-49B7-9FC1-DB993D255471}">
      <dgm:prSet/>
      <dgm:spPr/>
      <dgm:t>
        <a:bodyPr/>
        <a:lstStyle/>
        <a:p>
          <a:endParaRPr lang="en-US"/>
        </a:p>
      </dgm:t>
    </dgm:pt>
    <dgm:pt modelId="{2F10F0B6-DFC4-4B0D-A834-4355D98A77B1}">
      <dgm:prSet/>
      <dgm:spPr/>
      <dgm:t>
        <a:bodyPr/>
        <a:lstStyle/>
        <a:p>
          <a:r>
            <a:rPr lang="en-US"/>
            <a:t>University of Chicago		(773) 702-1234 </a:t>
          </a:r>
        </a:p>
      </dgm:t>
    </dgm:pt>
    <dgm:pt modelId="{CA603EC1-67B1-44BC-99C0-C2E5AB6567F5}" type="parTrans" cxnId="{3AA94219-CDE6-4938-B225-691D357C2E0C}">
      <dgm:prSet/>
      <dgm:spPr/>
      <dgm:t>
        <a:bodyPr/>
        <a:lstStyle/>
        <a:p>
          <a:endParaRPr lang="en-US"/>
        </a:p>
      </dgm:t>
    </dgm:pt>
    <dgm:pt modelId="{5756E169-1DE1-4748-AC53-42EFB3D5CABA}" type="sibTrans" cxnId="{3AA94219-CDE6-4938-B225-691D357C2E0C}">
      <dgm:prSet/>
      <dgm:spPr/>
      <dgm:t>
        <a:bodyPr/>
        <a:lstStyle/>
        <a:p>
          <a:endParaRPr lang="en-US"/>
        </a:p>
      </dgm:t>
    </dgm:pt>
    <dgm:pt modelId="{4C727FE1-DDE6-41C7-9AB9-A0644A89BBFF}">
      <dgm:prSet/>
      <dgm:spPr/>
      <dgm:t>
        <a:bodyPr/>
        <a:lstStyle/>
        <a:p>
          <a:r>
            <a:rPr lang="en-US"/>
            <a:t>NRPP						(800) 269-4174</a:t>
          </a:r>
        </a:p>
      </dgm:t>
    </dgm:pt>
    <dgm:pt modelId="{699359FF-0D9A-40FF-B5DD-C735983A7B37}" type="parTrans" cxnId="{0023FFB5-887E-4F0B-A448-EDEC6243BCAE}">
      <dgm:prSet/>
      <dgm:spPr/>
      <dgm:t>
        <a:bodyPr/>
        <a:lstStyle/>
        <a:p>
          <a:endParaRPr lang="en-US"/>
        </a:p>
      </dgm:t>
    </dgm:pt>
    <dgm:pt modelId="{1A213121-5E57-4336-8ABB-D9401EF207B4}" type="sibTrans" cxnId="{0023FFB5-887E-4F0B-A448-EDEC6243BCAE}">
      <dgm:prSet/>
      <dgm:spPr/>
      <dgm:t>
        <a:bodyPr/>
        <a:lstStyle/>
        <a:p>
          <a:endParaRPr lang="en-US"/>
        </a:p>
      </dgm:t>
    </dgm:pt>
    <dgm:pt modelId="{C27C1468-9229-4984-A25E-4E1C260CD4B2}">
      <dgm:prSet/>
      <dgm:spPr/>
      <dgm:t>
        <a:bodyPr/>
        <a:lstStyle/>
        <a:p>
          <a:r>
            <a:rPr lang="en-US"/>
            <a:t>NRSB						(866) 329-3474</a:t>
          </a:r>
        </a:p>
      </dgm:t>
    </dgm:pt>
    <dgm:pt modelId="{5FDBA538-3930-40F4-8D71-754EFF05E8E5}" type="parTrans" cxnId="{8AD93E5C-0990-4992-B8F0-663A03291240}">
      <dgm:prSet/>
      <dgm:spPr/>
      <dgm:t>
        <a:bodyPr/>
        <a:lstStyle/>
        <a:p>
          <a:endParaRPr lang="en-US"/>
        </a:p>
      </dgm:t>
    </dgm:pt>
    <dgm:pt modelId="{9765FACA-BC78-49A3-91A1-BB960F7A2D52}" type="sibTrans" cxnId="{8AD93E5C-0990-4992-B8F0-663A03291240}">
      <dgm:prSet/>
      <dgm:spPr/>
      <dgm:t>
        <a:bodyPr/>
        <a:lstStyle/>
        <a:p>
          <a:endParaRPr lang="en-US"/>
        </a:p>
      </dgm:t>
    </dgm:pt>
    <dgm:pt modelId="{5A0477A5-108B-514F-954C-03003F1E5A9E}" type="pres">
      <dgm:prSet presAssocID="{CAA25B7F-C6F3-431F-920C-7B6EA55F3455}" presName="vert0" presStyleCnt="0">
        <dgm:presLayoutVars>
          <dgm:dir/>
          <dgm:animOne val="branch"/>
          <dgm:animLvl val="lvl"/>
        </dgm:presLayoutVars>
      </dgm:prSet>
      <dgm:spPr/>
    </dgm:pt>
    <dgm:pt modelId="{55CFCDA0-F85F-F24C-A83F-53012F252814}" type="pres">
      <dgm:prSet presAssocID="{C811D638-FA18-4281-AEB8-109C1BF236AB}" presName="thickLine" presStyleLbl="alignNode1" presStyleIdx="0" presStyleCnt="9"/>
      <dgm:spPr/>
    </dgm:pt>
    <dgm:pt modelId="{E017DDA5-F0B8-3B4E-8A1A-108C8CBA4AD7}" type="pres">
      <dgm:prSet presAssocID="{C811D638-FA18-4281-AEB8-109C1BF236AB}" presName="horz1" presStyleCnt="0"/>
      <dgm:spPr/>
    </dgm:pt>
    <dgm:pt modelId="{FE90519B-2B66-644D-883B-9EDB8D44BA10}" type="pres">
      <dgm:prSet presAssocID="{C811D638-FA18-4281-AEB8-109C1BF236AB}" presName="tx1" presStyleLbl="revTx" presStyleIdx="0" presStyleCnt="9"/>
      <dgm:spPr/>
    </dgm:pt>
    <dgm:pt modelId="{33A8B531-757E-104C-BC6C-4CE5D8546B8D}" type="pres">
      <dgm:prSet presAssocID="{C811D638-FA18-4281-AEB8-109C1BF236AB}" presName="vert1" presStyleCnt="0"/>
      <dgm:spPr/>
    </dgm:pt>
    <dgm:pt modelId="{634A77D2-1390-F541-BE9B-F966EC2B3A76}" type="pres">
      <dgm:prSet presAssocID="{1DBE6884-DCE8-48D2-B3E6-5756EA09FC70}" presName="thickLine" presStyleLbl="alignNode1" presStyleIdx="1" presStyleCnt="9"/>
      <dgm:spPr/>
    </dgm:pt>
    <dgm:pt modelId="{4E03C603-37EF-7E43-B0B2-16FC7D7A7D34}" type="pres">
      <dgm:prSet presAssocID="{1DBE6884-DCE8-48D2-B3E6-5756EA09FC70}" presName="horz1" presStyleCnt="0"/>
      <dgm:spPr/>
    </dgm:pt>
    <dgm:pt modelId="{BCBDCF81-6A2D-A14C-8983-EBDBAD85053B}" type="pres">
      <dgm:prSet presAssocID="{1DBE6884-DCE8-48D2-B3E6-5756EA09FC70}" presName="tx1" presStyleLbl="revTx" presStyleIdx="1" presStyleCnt="9"/>
      <dgm:spPr/>
    </dgm:pt>
    <dgm:pt modelId="{D2D82CE4-5044-5245-9E83-6487295B21AB}" type="pres">
      <dgm:prSet presAssocID="{1DBE6884-DCE8-48D2-B3E6-5756EA09FC70}" presName="vert1" presStyleCnt="0"/>
      <dgm:spPr/>
    </dgm:pt>
    <dgm:pt modelId="{D838D65B-4BC3-B84A-8DED-29C523FA9D81}" type="pres">
      <dgm:prSet presAssocID="{4B853BAE-3A79-4B3E-ACC9-C6E75090BFDE}" presName="thickLine" presStyleLbl="alignNode1" presStyleIdx="2" presStyleCnt="9"/>
      <dgm:spPr/>
    </dgm:pt>
    <dgm:pt modelId="{AFB7FDAF-30A0-4749-9C00-76ED042195BD}" type="pres">
      <dgm:prSet presAssocID="{4B853BAE-3A79-4B3E-ACC9-C6E75090BFDE}" presName="horz1" presStyleCnt="0"/>
      <dgm:spPr/>
    </dgm:pt>
    <dgm:pt modelId="{5ADA5248-0ADA-C745-9253-2225EF3ADDB3}" type="pres">
      <dgm:prSet presAssocID="{4B853BAE-3A79-4B3E-ACC9-C6E75090BFDE}" presName="tx1" presStyleLbl="revTx" presStyleIdx="2" presStyleCnt="9"/>
      <dgm:spPr/>
    </dgm:pt>
    <dgm:pt modelId="{06ACEA0A-4D0D-E74B-A868-9EA3368E01D1}" type="pres">
      <dgm:prSet presAssocID="{4B853BAE-3A79-4B3E-ACC9-C6E75090BFDE}" presName="vert1" presStyleCnt="0"/>
      <dgm:spPr/>
    </dgm:pt>
    <dgm:pt modelId="{880A4B0D-8981-6643-9209-A033A04E818A}" type="pres">
      <dgm:prSet presAssocID="{E069F5BE-C0AF-4012-8509-76E42F87948D}" presName="thickLine" presStyleLbl="alignNode1" presStyleIdx="3" presStyleCnt="9"/>
      <dgm:spPr/>
    </dgm:pt>
    <dgm:pt modelId="{3D4BEE67-16ED-1448-B16A-989179CD0D93}" type="pres">
      <dgm:prSet presAssocID="{E069F5BE-C0AF-4012-8509-76E42F87948D}" presName="horz1" presStyleCnt="0"/>
      <dgm:spPr/>
    </dgm:pt>
    <dgm:pt modelId="{07845E64-E71A-9B49-A06B-8F7D1100A6C1}" type="pres">
      <dgm:prSet presAssocID="{E069F5BE-C0AF-4012-8509-76E42F87948D}" presName="tx1" presStyleLbl="revTx" presStyleIdx="3" presStyleCnt="9"/>
      <dgm:spPr/>
    </dgm:pt>
    <dgm:pt modelId="{35BEEEF1-D539-8A4A-9B54-5A4DEB1C10EB}" type="pres">
      <dgm:prSet presAssocID="{E069F5BE-C0AF-4012-8509-76E42F87948D}" presName="vert1" presStyleCnt="0"/>
      <dgm:spPr/>
    </dgm:pt>
    <dgm:pt modelId="{FCB2E4BE-9D42-A642-AB27-1815BF6816D0}" type="pres">
      <dgm:prSet presAssocID="{AD9AACED-3990-4379-8774-F387D1FF1699}" presName="thickLine" presStyleLbl="alignNode1" presStyleIdx="4" presStyleCnt="9"/>
      <dgm:spPr/>
    </dgm:pt>
    <dgm:pt modelId="{860FA46A-B327-D142-ACB5-87017AC260ED}" type="pres">
      <dgm:prSet presAssocID="{AD9AACED-3990-4379-8774-F387D1FF1699}" presName="horz1" presStyleCnt="0"/>
      <dgm:spPr/>
    </dgm:pt>
    <dgm:pt modelId="{98F3D80C-66EC-0140-8E62-BC5EBF812FB5}" type="pres">
      <dgm:prSet presAssocID="{AD9AACED-3990-4379-8774-F387D1FF1699}" presName="tx1" presStyleLbl="revTx" presStyleIdx="4" presStyleCnt="9"/>
      <dgm:spPr/>
    </dgm:pt>
    <dgm:pt modelId="{33227735-EF5A-FE44-9322-FF22D46F905E}" type="pres">
      <dgm:prSet presAssocID="{AD9AACED-3990-4379-8774-F387D1FF1699}" presName="vert1" presStyleCnt="0"/>
      <dgm:spPr/>
    </dgm:pt>
    <dgm:pt modelId="{C7C29E4E-0D4E-4942-ABF6-9849D0CC5BF5}" type="pres">
      <dgm:prSet presAssocID="{C8205A8E-1285-44BE-9C46-09DEF60FE67F}" presName="thickLine" presStyleLbl="alignNode1" presStyleIdx="5" presStyleCnt="9"/>
      <dgm:spPr/>
    </dgm:pt>
    <dgm:pt modelId="{EF6EA419-9A3E-3047-93EF-D279AFD8A1E3}" type="pres">
      <dgm:prSet presAssocID="{C8205A8E-1285-44BE-9C46-09DEF60FE67F}" presName="horz1" presStyleCnt="0"/>
      <dgm:spPr/>
    </dgm:pt>
    <dgm:pt modelId="{A731E430-1292-3C44-AADC-3ECF76AE6EAB}" type="pres">
      <dgm:prSet presAssocID="{C8205A8E-1285-44BE-9C46-09DEF60FE67F}" presName="tx1" presStyleLbl="revTx" presStyleIdx="5" presStyleCnt="9"/>
      <dgm:spPr/>
    </dgm:pt>
    <dgm:pt modelId="{AE604A88-6AFE-3746-AD35-75737F9407F9}" type="pres">
      <dgm:prSet presAssocID="{C8205A8E-1285-44BE-9C46-09DEF60FE67F}" presName="vert1" presStyleCnt="0"/>
      <dgm:spPr/>
    </dgm:pt>
    <dgm:pt modelId="{8C2C0B77-EE00-B448-BF27-753D5E77C7FD}" type="pres">
      <dgm:prSet presAssocID="{2F10F0B6-DFC4-4B0D-A834-4355D98A77B1}" presName="thickLine" presStyleLbl="alignNode1" presStyleIdx="6" presStyleCnt="9"/>
      <dgm:spPr/>
    </dgm:pt>
    <dgm:pt modelId="{4CA911E5-F780-7E46-A89C-1658F5CE65C7}" type="pres">
      <dgm:prSet presAssocID="{2F10F0B6-DFC4-4B0D-A834-4355D98A77B1}" presName="horz1" presStyleCnt="0"/>
      <dgm:spPr/>
    </dgm:pt>
    <dgm:pt modelId="{35BF973E-558E-BA42-8927-B8A6F00FD341}" type="pres">
      <dgm:prSet presAssocID="{2F10F0B6-DFC4-4B0D-A834-4355D98A77B1}" presName="tx1" presStyleLbl="revTx" presStyleIdx="6" presStyleCnt="9"/>
      <dgm:spPr/>
    </dgm:pt>
    <dgm:pt modelId="{43237E54-8275-1E41-A07C-983574608DE3}" type="pres">
      <dgm:prSet presAssocID="{2F10F0B6-DFC4-4B0D-A834-4355D98A77B1}" presName="vert1" presStyleCnt="0"/>
      <dgm:spPr/>
    </dgm:pt>
    <dgm:pt modelId="{B28B1E57-8B4A-0E49-9A90-EFA53184305C}" type="pres">
      <dgm:prSet presAssocID="{4C727FE1-DDE6-41C7-9AB9-A0644A89BBFF}" presName="thickLine" presStyleLbl="alignNode1" presStyleIdx="7" presStyleCnt="9"/>
      <dgm:spPr/>
    </dgm:pt>
    <dgm:pt modelId="{19D9DDDD-2A3C-0D4D-9446-1B50A9A36E3E}" type="pres">
      <dgm:prSet presAssocID="{4C727FE1-DDE6-41C7-9AB9-A0644A89BBFF}" presName="horz1" presStyleCnt="0"/>
      <dgm:spPr/>
    </dgm:pt>
    <dgm:pt modelId="{43ECE871-F85B-EF4C-BE28-75E127C8D5CF}" type="pres">
      <dgm:prSet presAssocID="{4C727FE1-DDE6-41C7-9AB9-A0644A89BBFF}" presName="tx1" presStyleLbl="revTx" presStyleIdx="7" presStyleCnt="9"/>
      <dgm:spPr/>
    </dgm:pt>
    <dgm:pt modelId="{B9288463-0CFE-8A4D-A92E-A30B692235C9}" type="pres">
      <dgm:prSet presAssocID="{4C727FE1-DDE6-41C7-9AB9-A0644A89BBFF}" presName="vert1" presStyleCnt="0"/>
      <dgm:spPr/>
    </dgm:pt>
    <dgm:pt modelId="{922A7CFC-7BCF-0F4F-9D8C-F8314CC1DE49}" type="pres">
      <dgm:prSet presAssocID="{C27C1468-9229-4984-A25E-4E1C260CD4B2}" presName="thickLine" presStyleLbl="alignNode1" presStyleIdx="8" presStyleCnt="9"/>
      <dgm:spPr/>
    </dgm:pt>
    <dgm:pt modelId="{0DEC6857-0BEB-2D45-9815-22C606F9AA93}" type="pres">
      <dgm:prSet presAssocID="{C27C1468-9229-4984-A25E-4E1C260CD4B2}" presName="horz1" presStyleCnt="0"/>
      <dgm:spPr/>
    </dgm:pt>
    <dgm:pt modelId="{0F6F8B44-E126-0645-81EE-F1AF7F007FBF}" type="pres">
      <dgm:prSet presAssocID="{C27C1468-9229-4984-A25E-4E1C260CD4B2}" presName="tx1" presStyleLbl="revTx" presStyleIdx="8" presStyleCnt="9"/>
      <dgm:spPr/>
    </dgm:pt>
    <dgm:pt modelId="{D311004B-94CF-6E42-8F75-8DE088E1D407}" type="pres">
      <dgm:prSet presAssocID="{C27C1468-9229-4984-A25E-4E1C260CD4B2}" presName="vert1" presStyleCnt="0"/>
      <dgm:spPr/>
    </dgm:pt>
  </dgm:ptLst>
  <dgm:cxnLst>
    <dgm:cxn modelId="{DE572C0B-7A46-D64A-8AA5-D05004303A4F}" type="presOf" srcId="{CAA25B7F-C6F3-431F-920C-7B6EA55F3455}" destId="{5A0477A5-108B-514F-954C-03003F1E5A9E}" srcOrd="0" destOrd="0" presId="urn:microsoft.com/office/officeart/2008/layout/LinedList"/>
    <dgm:cxn modelId="{53E64B11-F75E-49B7-9FC1-DB993D255471}" srcId="{CAA25B7F-C6F3-431F-920C-7B6EA55F3455}" destId="{C8205A8E-1285-44BE-9C46-09DEF60FE67F}" srcOrd="5" destOrd="0" parTransId="{EDD07932-99D5-4D6A-AF4E-E9F6BD01AB94}" sibTransId="{4C32EC55-F512-4901-81C1-32CF9813E812}"/>
    <dgm:cxn modelId="{3AA94219-CDE6-4938-B225-691D357C2E0C}" srcId="{CAA25B7F-C6F3-431F-920C-7B6EA55F3455}" destId="{2F10F0B6-DFC4-4B0D-A834-4355D98A77B1}" srcOrd="6" destOrd="0" parTransId="{CA603EC1-67B1-44BC-99C0-C2E5AB6567F5}" sibTransId="{5756E169-1DE1-4748-AC53-42EFB3D5CABA}"/>
    <dgm:cxn modelId="{7EC3FB24-3328-E145-B758-3058B5280138}" type="presOf" srcId="{1DBE6884-DCE8-48D2-B3E6-5756EA09FC70}" destId="{BCBDCF81-6A2D-A14C-8983-EBDBAD85053B}" srcOrd="0" destOrd="0" presId="urn:microsoft.com/office/officeart/2008/layout/LinedList"/>
    <dgm:cxn modelId="{5840843D-8213-2540-B1E3-D411C91742B9}" type="presOf" srcId="{C27C1468-9229-4984-A25E-4E1C260CD4B2}" destId="{0F6F8B44-E126-0645-81EE-F1AF7F007FBF}" srcOrd="0" destOrd="0" presId="urn:microsoft.com/office/officeart/2008/layout/LinedList"/>
    <dgm:cxn modelId="{8AD93E5C-0990-4992-B8F0-663A03291240}" srcId="{CAA25B7F-C6F3-431F-920C-7B6EA55F3455}" destId="{C27C1468-9229-4984-A25E-4E1C260CD4B2}" srcOrd="8" destOrd="0" parTransId="{5FDBA538-3930-40F4-8D71-754EFF05E8E5}" sibTransId="{9765FACA-BC78-49A3-91A1-BB960F7A2D52}"/>
    <dgm:cxn modelId="{85B99D5D-7951-1440-9025-3C53D9055CCB}" type="presOf" srcId="{4C727FE1-DDE6-41C7-9AB9-A0644A89BBFF}" destId="{43ECE871-F85B-EF4C-BE28-75E127C8D5CF}" srcOrd="0" destOrd="0" presId="urn:microsoft.com/office/officeart/2008/layout/LinedList"/>
    <dgm:cxn modelId="{B798DC44-331E-47BE-85C2-6E2D1B7DBA36}" srcId="{CAA25B7F-C6F3-431F-920C-7B6EA55F3455}" destId="{4B853BAE-3A79-4B3E-ACC9-C6E75090BFDE}" srcOrd="2" destOrd="0" parTransId="{EAF58506-A676-459A-B483-8D63F59878AE}" sibTransId="{5B1AEC3F-5417-48EA-B83F-62B75BAF5513}"/>
    <dgm:cxn modelId="{BF07004A-5C85-6E47-8589-E8025219FA96}" type="presOf" srcId="{AD9AACED-3990-4379-8774-F387D1FF1699}" destId="{98F3D80C-66EC-0140-8E62-BC5EBF812FB5}" srcOrd="0" destOrd="0" presId="urn:microsoft.com/office/officeart/2008/layout/LinedList"/>
    <dgm:cxn modelId="{D455A16A-D74B-9E4E-8AC9-196E2DB8C2EA}" type="presOf" srcId="{C8205A8E-1285-44BE-9C46-09DEF60FE67F}" destId="{A731E430-1292-3C44-AADC-3ECF76AE6EAB}" srcOrd="0" destOrd="0" presId="urn:microsoft.com/office/officeart/2008/layout/LinedList"/>
    <dgm:cxn modelId="{FFB6054F-1E9C-F24B-8D19-40AABE52806A}" type="presOf" srcId="{4B853BAE-3A79-4B3E-ACC9-C6E75090BFDE}" destId="{5ADA5248-0ADA-C745-9253-2225EF3ADDB3}" srcOrd="0" destOrd="0" presId="urn:microsoft.com/office/officeart/2008/layout/LinedList"/>
    <dgm:cxn modelId="{0DE71157-8FE4-0642-8E4A-8FE372F66F42}" type="presOf" srcId="{E069F5BE-C0AF-4012-8509-76E42F87948D}" destId="{07845E64-E71A-9B49-A06B-8F7D1100A6C1}" srcOrd="0" destOrd="0" presId="urn:microsoft.com/office/officeart/2008/layout/LinedList"/>
    <dgm:cxn modelId="{B7F8E889-92A5-4A51-8391-F8AF7EC7C5CB}" srcId="{CAA25B7F-C6F3-431F-920C-7B6EA55F3455}" destId="{AD9AACED-3990-4379-8774-F387D1FF1699}" srcOrd="4" destOrd="0" parTransId="{5A8A4ADC-D1FB-4985-ACF0-8410C776E25C}" sibTransId="{701D4426-E3D2-4723-97BF-B28A51EB8DD1}"/>
    <dgm:cxn modelId="{2D8E058F-02AB-4F63-AA72-C1ACFB47246D}" srcId="{CAA25B7F-C6F3-431F-920C-7B6EA55F3455}" destId="{C811D638-FA18-4281-AEB8-109C1BF236AB}" srcOrd="0" destOrd="0" parTransId="{BFB1EDD2-BEC5-4A73-A784-BDF1281A2D56}" sibTransId="{CE83F89C-3B50-4D7F-9247-1B85A26BDD01}"/>
    <dgm:cxn modelId="{449C648F-ABDB-6642-9EE3-C923C7981658}" type="presOf" srcId="{2F10F0B6-DFC4-4B0D-A834-4355D98A77B1}" destId="{35BF973E-558E-BA42-8927-B8A6F00FD341}" srcOrd="0" destOrd="0" presId="urn:microsoft.com/office/officeart/2008/layout/LinedList"/>
    <dgm:cxn modelId="{71437EAF-1D78-E946-B60B-39094A8263FE}" type="presOf" srcId="{C811D638-FA18-4281-AEB8-109C1BF236AB}" destId="{FE90519B-2B66-644D-883B-9EDB8D44BA10}" srcOrd="0" destOrd="0" presId="urn:microsoft.com/office/officeart/2008/layout/LinedList"/>
    <dgm:cxn modelId="{0023FFB5-887E-4F0B-A448-EDEC6243BCAE}" srcId="{CAA25B7F-C6F3-431F-920C-7B6EA55F3455}" destId="{4C727FE1-DDE6-41C7-9AB9-A0644A89BBFF}" srcOrd="7" destOrd="0" parTransId="{699359FF-0D9A-40FF-B5DD-C735983A7B37}" sibTransId="{1A213121-5E57-4336-8ABB-D9401EF207B4}"/>
    <dgm:cxn modelId="{048076B9-23BE-48E1-946F-49543ADB5FB8}" srcId="{CAA25B7F-C6F3-431F-920C-7B6EA55F3455}" destId="{E069F5BE-C0AF-4012-8509-76E42F87948D}" srcOrd="3" destOrd="0" parTransId="{2589F7F6-BE21-4783-BD2C-B3940EA1F490}" sibTransId="{2C24B660-5A32-40B0-BACD-7D6E83BCCE78}"/>
    <dgm:cxn modelId="{61404ECE-065C-4F3C-AD54-3E71CABD9F00}" srcId="{CAA25B7F-C6F3-431F-920C-7B6EA55F3455}" destId="{1DBE6884-DCE8-48D2-B3E6-5756EA09FC70}" srcOrd="1" destOrd="0" parTransId="{7DCBEFC8-6911-4E99-94BD-DD64ACDF0E9F}" sibTransId="{444B8AFC-510D-4A2B-BC48-FA229B3F6765}"/>
    <dgm:cxn modelId="{DFE20661-B37E-BA4A-8607-B37094DDDC95}" type="presParOf" srcId="{5A0477A5-108B-514F-954C-03003F1E5A9E}" destId="{55CFCDA0-F85F-F24C-A83F-53012F252814}" srcOrd="0" destOrd="0" presId="urn:microsoft.com/office/officeart/2008/layout/LinedList"/>
    <dgm:cxn modelId="{67D074E2-86EC-F94A-A882-88A16304631A}" type="presParOf" srcId="{5A0477A5-108B-514F-954C-03003F1E5A9E}" destId="{E017DDA5-F0B8-3B4E-8A1A-108C8CBA4AD7}" srcOrd="1" destOrd="0" presId="urn:microsoft.com/office/officeart/2008/layout/LinedList"/>
    <dgm:cxn modelId="{6BC06641-8C60-3B4A-914D-C7401CCEF75E}" type="presParOf" srcId="{E017DDA5-F0B8-3B4E-8A1A-108C8CBA4AD7}" destId="{FE90519B-2B66-644D-883B-9EDB8D44BA10}" srcOrd="0" destOrd="0" presId="urn:microsoft.com/office/officeart/2008/layout/LinedList"/>
    <dgm:cxn modelId="{4D4876B3-E7DE-E04F-87E9-B5BF46A1E988}" type="presParOf" srcId="{E017DDA5-F0B8-3B4E-8A1A-108C8CBA4AD7}" destId="{33A8B531-757E-104C-BC6C-4CE5D8546B8D}" srcOrd="1" destOrd="0" presId="urn:microsoft.com/office/officeart/2008/layout/LinedList"/>
    <dgm:cxn modelId="{182C8C94-6BF1-2340-B49E-CD5B0724A3C4}" type="presParOf" srcId="{5A0477A5-108B-514F-954C-03003F1E5A9E}" destId="{634A77D2-1390-F541-BE9B-F966EC2B3A76}" srcOrd="2" destOrd="0" presId="urn:microsoft.com/office/officeart/2008/layout/LinedList"/>
    <dgm:cxn modelId="{F3314621-55B9-B24A-9FF6-8A727E6CD4F5}" type="presParOf" srcId="{5A0477A5-108B-514F-954C-03003F1E5A9E}" destId="{4E03C603-37EF-7E43-B0B2-16FC7D7A7D34}" srcOrd="3" destOrd="0" presId="urn:microsoft.com/office/officeart/2008/layout/LinedList"/>
    <dgm:cxn modelId="{B2B69432-DAEA-1145-AF9F-1291BEAB0969}" type="presParOf" srcId="{4E03C603-37EF-7E43-B0B2-16FC7D7A7D34}" destId="{BCBDCF81-6A2D-A14C-8983-EBDBAD85053B}" srcOrd="0" destOrd="0" presId="urn:microsoft.com/office/officeart/2008/layout/LinedList"/>
    <dgm:cxn modelId="{21A2A7CC-30EE-E141-893E-C612B5B98436}" type="presParOf" srcId="{4E03C603-37EF-7E43-B0B2-16FC7D7A7D34}" destId="{D2D82CE4-5044-5245-9E83-6487295B21AB}" srcOrd="1" destOrd="0" presId="urn:microsoft.com/office/officeart/2008/layout/LinedList"/>
    <dgm:cxn modelId="{3AE27775-733C-2240-9074-A0E18F85724C}" type="presParOf" srcId="{5A0477A5-108B-514F-954C-03003F1E5A9E}" destId="{D838D65B-4BC3-B84A-8DED-29C523FA9D81}" srcOrd="4" destOrd="0" presId="urn:microsoft.com/office/officeart/2008/layout/LinedList"/>
    <dgm:cxn modelId="{2C4AF7EE-0D4E-FC4D-9138-EA0ECFF5E976}" type="presParOf" srcId="{5A0477A5-108B-514F-954C-03003F1E5A9E}" destId="{AFB7FDAF-30A0-4749-9C00-76ED042195BD}" srcOrd="5" destOrd="0" presId="urn:microsoft.com/office/officeart/2008/layout/LinedList"/>
    <dgm:cxn modelId="{2ED57C87-B962-AB43-A4D0-D8CA682A2DDA}" type="presParOf" srcId="{AFB7FDAF-30A0-4749-9C00-76ED042195BD}" destId="{5ADA5248-0ADA-C745-9253-2225EF3ADDB3}" srcOrd="0" destOrd="0" presId="urn:microsoft.com/office/officeart/2008/layout/LinedList"/>
    <dgm:cxn modelId="{6058280A-BAD7-EB4F-A629-1F4661B7809F}" type="presParOf" srcId="{AFB7FDAF-30A0-4749-9C00-76ED042195BD}" destId="{06ACEA0A-4D0D-E74B-A868-9EA3368E01D1}" srcOrd="1" destOrd="0" presId="urn:microsoft.com/office/officeart/2008/layout/LinedList"/>
    <dgm:cxn modelId="{CF8DFBCF-0883-EB48-8F94-7A7EAD257F9B}" type="presParOf" srcId="{5A0477A5-108B-514F-954C-03003F1E5A9E}" destId="{880A4B0D-8981-6643-9209-A033A04E818A}" srcOrd="6" destOrd="0" presId="urn:microsoft.com/office/officeart/2008/layout/LinedList"/>
    <dgm:cxn modelId="{6F695A26-32E8-A345-BE47-0DAD332780E2}" type="presParOf" srcId="{5A0477A5-108B-514F-954C-03003F1E5A9E}" destId="{3D4BEE67-16ED-1448-B16A-989179CD0D93}" srcOrd="7" destOrd="0" presId="urn:microsoft.com/office/officeart/2008/layout/LinedList"/>
    <dgm:cxn modelId="{9B20ADE3-98B4-F548-A68A-F7269A6A80CC}" type="presParOf" srcId="{3D4BEE67-16ED-1448-B16A-989179CD0D93}" destId="{07845E64-E71A-9B49-A06B-8F7D1100A6C1}" srcOrd="0" destOrd="0" presId="urn:microsoft.com/office/officeart/2008/layout/LinedList"/>
    <dgm:cxn modelId="{9B2623E3-3BA1-1046-8C03-A08E7810003F}" type="presParOf" srcId="{3D4BEE67-16ED-1448-B16A-989179CD0D93}" destId="{35BEEEF1-D539-8A4A-9B54-5A4DEB1C10EB}" srcOrd="1" destOrd="0" presId="urn:microsoft.com/office/officeart/2008/layout/LinedList"/>
    <dgm:cxn modelId="{1D8EF4F7-3977-684A-A707-70556003EED0}" type="presParOf" srcId="{5A0477A5-108B-514F-954C-03003F1E5A9E}" destId="{FCB2E4BE-9D42-A642-AB27-1815BF6816D0}" srcOrd="8" destOrd="0" presId="urn:microsoft.com/office/officeart/2008/layout/LinedList"/>
    <dgm:cxn modelId="{46BA26A1-BF2E-764E-955E-2B13F0B1CC76}" type="presParOf" srcId="{5A0477A5-108B-514F-954C-03003F1E5A9E}" destId="{860FA46A-B327-D142-ACB5-87017AC260ED}" srcOrd="9" destOrd="0" presId="urn:microsoft.com/office/officeart/2008/layout/LinedList"/>
    <dgm:cxn modelId="{BCB2429A-37CE-D94F-80CB-36798723D205}" type="presParOf" srcId="{860FA46A-B327-D142-ACB5-87017AC260ED}" destId="{98F3D80C-66EC-0140-8E62-BC5EBF812FB5}" srcOrd="0" destOrd="0" presId="urn:microsoft.com/office/officeart/2008/layout/LinedList"/>
    <dgm:cxn modelId="{722DACA1-EF8D-CE42-B0A3-79DC1CC35722}" type="presParOf" srcId="{860FA46A-B327-D142-ACB5-87017AC260ED}" destId="{33227735-EF5A-FE44-9322-FF22D46F905E}" srcOrd="1" destOrd="0" presId="urn:microsoft.com/office/officeart/2008/layout/LinedList"/>
    <dgm:cxn modelId="{5DEC93CA-CDE4-7A42-8990-81597D76F85B}" type="presParOf" srcId="{5A0477A5-108B-514F-954C-03003F1E5A9E}" destId="{C7C29E4E-0D4E-4942-ABF6-9849D0CC5BF5}" srcOrd="10" destOrd="0" presId="urn:microsoft.com/office/officeart/2008/layout/LinedList"/>
    <dgm:cxn modelId="{37B94370-5510-9748-8522-6D484316D616}" type="presParOf" srcId="{5A0477A5-108B-514F-954C-03003F1E5A9E}" destId="{EF6EA419-9A3E-3047-93EF-D279AFD8A1E3}" srcOrd="11" destOrd="0" presId="urn:microsoft.com/office/officeart/2008/layout/LinedList"/>
    <dgm:cxn modelId="{D5F93769-84FD-914B-9C1B-76B49A36B061}" type="presParOf" srcId="{EF6EA419-9A3E-3047-93EF-D279AFD8A1E3}" destId="{A731E430-1292-3C44-AADC-3ECF76AE6EAB}" srcOrd="0" destOrd="0" presId="urn:microsoft.com/office/officeart/2008/layout/LinedList"/>
    <dgm:cxn modelId="{45C5B023-800F-C744-BBAF-D9D1840ABA34}" type="presParOf" srcId="{EF6EA419-9A3E-3047-93EF-D279AFD8A1E3}" destId="{AE604A88-6AFE-3746-AD35-75737F9407F9}" srcOrd="1" destOrd="0" presId="urn:microsoft.com/office/officeart/2008/layout/LinedList"/>
    <dgm:cxn modelId="{7F16CC05-61ED-DF47-8B0A-ECE8C1783BFF}" type="presParOf" srcId="{5A0477A5-108B-514F-954C-03003F1E5A9E}" destId="{8C2C0B77-EE00-B448-BF27-753D5E77C7FD}" srcOrd="12" destOrd="0" presId="urn:microsoft.com/office/officeart/2008/layout/LinedList"/>
    <dgm:cxn modelId="{1D5FB6BA-9B19-AA42-A139-5DEF1849B08D}" type="presParOf" srcId="{5A0477A5-108B-514F-954C-03003F1E5A9E}" destId="{4CA911E5-F780-7E46-A89C-1658F5CE65C7}" srcOrd="13" destOrd="0" presId="urn:microsoft.com/office/officeart/2008/layout/LinedList"/>
    <dgm:cxn modelId="{3996E143-FE8B-CD4D-BDAF-FB3374484D95}" type="presParOf" srcId="{4CA911E5-F780-7E46-A89C-1658F5CE65C7}" destId="{35BF973E-558E-BA42-8927-B8A6F00FD341}" srcOrd="0" destOrd="0" presId="urn:microsoft.com/office/officeart/2008/layout/LinedList"/>
    <dgm:cxn modelId="{2762DB1E-0596-C548-BA7A-1F583BBD080B}" type="presParOf" srcId="{4CA911E5-F780-7E46-A89C-1658F5CE65C7}" destId="{43237E54-8275-1E41-A07C-983574608DE3}" srcOrd="1" destOrd="0" presId="urn:microsoft.com/office/officeart/2008/layout/LinedList"/>
    <dgm:cxn modelId="{10CAB5F9-BD1D-FE41-9477-06BED113F725}" type="presParOf" srcId="{5A0477A5-108B-514F-954C-03003F1E5A9E}" destId="{B28B1E57-8B4A-0E49-9A90-EFA53184305C}" srcOrd="14" destOrd="0" presId="urn:microsoft.com/office/officeart/2008/layout/LinedList"/>
    <dgm:cxn modelId="{BE2322BA-FBC8-8640-A15F-160639549000}" type="presParOf" srcId="{5A0477A5-108B-514F-954C-03003F1E5A9E}" destId="{19D9DDDD-2A3C-0D4D-9446-1B50A9A36E3E}" srcOrd="15" destOrd="0" presId="urn:microsoft.com/office/officeart/2008/layout/LinedList"/>
    <dgm:cxn modelId="{E40C8C66-DAA6-DD4C-A5ED-F7DB2B0B8F16}" type="presParOf" srcId="{19D9DDDD-2A3C-0D4D-9446-1B50A9A36E3E}" destId="{43ECE871-F85B-EF4C-BE28-75E127C8D5CF}" srcOrd="0" destOrd="0" presId="urn:microsoft.com/office/officeart/2008/layout/LinedList"/>
    <dgm:cxn modelId="{8CF38FBF-A048-5D4C-85D6-01E844A738DE}" type="presParOf" srcId="{19D9DDDD-2A3C-0D4D-9446-1B50A9A36E3E}" destId="{B9288463-0CFE-8A4D-A92E-A30B692235C9}" srcOrd="1" destOrd="0" presId="urn:microsoft.com/office/officeart/2008/layout/LinedList"/>
    <dgm:cxn modelId="{CF6FE931-343F-AE47-ACA8-FA4C8A76B3FE}" type="presParOf" srcId="{5A0477A5-108B-514F-954C-03003F1E5A9E}" destId="{922A7CFC-7BCF-0F4F-9D8C-F8314CC1DE49}" srcOrd="16" destOrd="0" presId="urn:microsoft.com/office/officeart/2008/layout/LinedList"/>
    <dgm:cxn modelId="{5205C855-EE27-1A43-AA4D-2E919E2814E2}" type="presParOf" srcId="{5A0477A5-108B-514F-954C-03003F1E5A9E}" destId="{0DEC6857-0BEB-2D45-9815-22C606F9AA93}" srcOrd="17" destOrd="0" presId="urn:microsoft.com/office/officeart/2008/layout/LinedList"/>
    <dgm:cxn modelId="{75332433-4917-E84C-97F3-AD795C0D7B5E}" type="presParOf" srcId="{0DEC6857-0BEB-2D45-9815-22C606F9AA93}" destId="{0F6F8B44-E126-0645-81EE-F1AF7F007FBF}" srcOrd="0" destOrd="0" presId="urn:microsoft.com/office/officeart/2008/layout/LinedList"/>
    <dgm:cxn modelId="{13293A22-5BD7-8549-A703-CCFDC24783CC}" type="presParOf" srcId="{0DEC6857-0BEB-2D45-9815-22C606F9AA93}" destId="{D311004B-94CF-6E42-8F75-8DE088E1D4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D306E5-A80A-42A6-8645-C4F9235209E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77A0089-9127-4CBD-95EA-6DAF4B9A5DD7}">
      <dgm:prSet/>
      <dgm:spPr/>
      <dgm:t>
        <a:bodyPr/>
        <a:lstStyle/>
        <a:p>
          <a:r>
            <a:rPr lang="en-US"/>
            <a:t>Single, CRM, or CW must integrate and record hourly or more frequently.</a:t>
          </a:r>
        </a:p>
      </dgm:t>
    </dgm:pt>
    <dgm:pt modelId="{DDD80C57-8E54-44A2-919A-D11A29389A70}" type="parTrans" cxnId="{A7E78FD2-2B35-4A9B-AB4A-4B72BDD72605}">
      <dgm:prSet/>
      <dgm:spPr/>
      <dgm:t>
        <a:bodyPr/>
        <a:lstStyle/>
        <a:p>
          <a:endParaRPr lang="en-US"/>
        </a:p>
      </dgm:t>
    </dgm:pt>
    <dgm:pt modelId="{872FC5CF-306F-4B4C-B572-2AF67DDE7A36}" type="sibTrans" cxnId="{A7E78FD2-2B35-4A9B-AB4A-4B72BDD72605}">
      <dgm:prSet/>
      <dgm:spPr/>
      <dgm:t>
        <a:bodyPr/>
        <a:lstStyle/>
        <a:p>
          <a:endParaRPr lang="en-US"/>
        </a:p>
      </dgm:t>
    </dgm:pt>
    <dgm:pt modelId="{BC903817-7631-453B-9A6B-08F2458D3858}">
      <dgm:prSet/>
      <dgm:spPr/>
      <dgm:t>
        <a:bodyPr/>
        <a:lstStyle/>
        <a:p>
          <a:r>
            <a:rPr lang="en-US"/>
            <a:t>Monitors that do not record at least hourly must be used with another passive or active device using either the sequential or simultaneous method.</a:t>
          </a:r>
        </a:p>
      </dgm:t>
    </dgm:pt>
    <dgm:pt modelId="{39B1DD14-0150-4DE7-BD18-A94BEC9D279F}" type="parTrans" cxnId="{181B866C-C95D-4309-B437-D062BF22302B}">
      <dgm:prSet/>
      <dgm:spPr/>
      <dgm:t>
        <a:bodyPr/>
        <a:lstStyle/>
        <a:p>
          <a:endParaRPr lang="en-US"/>
        </a:p>
      </dgm:t>
    </dgm:pt>
    <dgm:pt modelId="{4D71C337-A109-4F7A-B318-0AE66216CF48}" type="sibTrans" cxnId="{181B866C-C95D-4309-B437-D062BF22302B}">
      <dgm:prSet/>
      <dgm:spPr/>
      <dgm:t>
        <a:bodyPr/>
        <a:lstStyle/>
        <a:p>
          <a:endParaRPr lang="en-US"/>
        </a:p>
      </dgm:t>
    </dgm:pt>
    <dgm:pt modelId="{E893BE7B-A0E5-4488-A3F5-ABF2C9C16659}">
      <dgm:prSet/>
      <dgm:spPr/>
      <dgm:t>
        <a:bodyPr/>
        <a:lstStyle/>
        <a:p>
          <a:r>
            <a:rPr lang="en-US"/>
            <a:t>First four hours of test may be disregarded, but 44 contiguous hours required for average.</a:t>
          </a:r>
        </a:p>
      </dgm:t>
    </dgm:pt>
    <dgm:pt modelId="{AA213BFF-2291-4DC8-B7B1-E8BE750F1550}" type="parTrans" cxnId="{F5DED4AE-10FC-4A29-9379-1770E73F330B}">
      <dgm:prSet/>
      <dgm:spPr/>
      <dgm:t>
        <a:bodyPr/>
        <a:lstStyle/>
        <a:p>
          <a:endParaRPr lang="en-US"/>
        </a:p>
      </dgm:t>
    </dgm:pt>
    <dgm:pt modelId="{71308D76-0859-4A33-ABA3-270138DEB9D0}" type="sibTrans" cxnId="{F5DED4AE-10FC-4A29-9379-1770E73F330B}">
      <dgm:prSet/>
      <dgm:spPr/>
      <dgm:t>
        <a:bodyPr/>
        <a:lstStyle/>
        <a:p>
          <a:endParaRPr lang="en-US"/>
        </a:p>
      </dgm:t>
    </dgm:pt>
    <dgm:pt modelId="{A507B3EC-52FD-4B4D-B336-F9620E4AA670}" type="pres">
      <dgm:prSet presAssocID="{40D306E5-A80A-42A6-8645-C4F9235209E6}" presName="root" presStyleCnt="0">
        <dgm:presLayoutVars>
          <dgm:dir/>
          <dgm:resizeHandles val="exact"/>
        </dgm:presLayoutVars>
      </dgm:prSet>
      <dgm:spPr/>
    </dgm:pt>
    <dgm:pt modelId="{0BCAC56E-F42A-4689-B907-12464A3BF8E1}" type="pres">
      <dgm:prSet presAssocID="{177A0089-9127-4CBD-95EA-6DAF4B9A5DD7}" presName="compNode" presStyleCnt="0"/>
      <dgm:spPr/>
    </dgm:pt>
    <dgm:pt modelId="{C488015A-8436-4B2C-A5BD-0083C1768FF1}" type="pres">
      <dgm:prSet presAssocID="{177A0089-9127-4CBD-95EA-6DAF4B9A5DD7}" presName="bgRect" presStyleLbl="bgShp" presStyleIdx="0" presStyleCnt="3"/>
      <dgm:spPr/>
    </dgm:pt>
    <dgm:pt modelId="{0FF99080-809F-4369-A308-E4CD6E325A1E}" type="pres">
      <dgm:prSet presAssocID="{177A0089-9127-4CBD-95EA-6DAF4B9A5DD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EC4E83D8-67DF-42B9-989C-9F33233BDBAF}" type="pres">
      <dgm:prSet presAssocID="{177A0089-9127-4CBD-95EA-6DAF4B9A5DD7}" presName="spaceRect" presStyleCnt="0"/>
      <dgm:spPr/>
    </dgm:pt>
    <dgm:pt modelId="{EEF31E9E-DF25-4918-8AD5-218E33D50265}" type="pres">
      <dgm:prSet presAssocID="{177A0089-9127-4CBD-95EA-6DAF4B9A5DD7}" presName="parTx" presStyleLbl="revTx" presStyleIdx="0" presStyleCnt="3">
        <dgm:presLayoutVars>
          <dgm:chMax val="0"/>
          <dgm:chPref val="0"/>
        </dgm:presLayoutVars>
      </dgm:prSet>
      <dgm:spPr/>
    </dgm:pt>
    <dgm:pt modelId="{2F603803-9B3B-424B-B0A9-5EAB6C8E5972}" type="pres">
      <dgm:prSet presAssocID="{872FC5CF-306F-4B4C-B572-2AF67DDE7A36}" presName="sibTrans" presStyleCnt="0"/>
      <dgm:spPr/>
    </dgm:pt>
    <dgm:pt modelId="{4A6131AE-8962-4B58-9759-A65B34B38E20}" type="pres">
      <dgm:prSet presAssocID="{BC903817-7631-453B-9A6B-08F2458D3858}" presName="compNode" presStyleCnt="0"/>
      <dgm:spPr/>
    </dgm:pt>
    <dgm:pt modelId="{1A722679-50F9-4EE9-B991-2A5D4158BD92}" type="pres">
      <dgm:prSet presAssocID="{BC903817-7631-453B-9A6B-08F2458D3858}" presName="bgRect" presStyleLbl="bgShp" presStyleIdx="1" presStyleCnt="3"/>
      <dgm:spPr/>
    </dgm:pt>
    <dgm:pt modelId="{0374D368-0D11-4824-8E00-3189244472AE}" type="pres">
      <dgm:prSet presAssocID="{BC903817-7631-453B-9A6B-08F2458D38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BFE830F9-E97E-4F94-802E-FD886977C46F}" type="pres">
      <dgm:prSet presAssocID="{BC903817-7631-453B-9A6B-08F2458D3858}" presName="spaceRect" presStyleCnt="0"/>
      <dgm:spPr/>
    </dgm:pt>
    <dgm:pt modelId="{2A43AFD8-8C48-4A69-939B-C91A5FE3070F}" type="pres">
      <dgm:prSet presAssocID="{BC903817-7631-453B-9A6B-08F2458D3858}" presName="parTx" presStyleLbl="revTx" presStyleIdx="1" presStyleCnt="3">
        <dgm:presLayoutVars>
          <dgm:chMax val="0"/>
          <dgm:chPref val="0"/>
        </dgm:presLayoutVars>
      </dgm:prSet>
      <dgm:spPr/>
    </dgm:pt>
    <dgm:pt modelId="{9802E4BE-CEB3-43A1-B15E-B683B1ECD0B9}" type="pres">
      <dgm:prSet presAssocID="{4D71C337-A109-4F7A-B318-0AE66216CF48}" presName="sibTrans" presStyleCnt="0"/>
      <dgm:spPr/>
    </dgm:pt>
    <dgm:pt modelId="{F490B84F-79FE-4730-9E88-5531365B94FC}" type="pres">
      <dgm:prSet presAssocID="{E893BE7B-A0E5-4488-A3F5-ABF2C9C16659}" presName="compNode" presStyleCnt="0"/>
      <dgm:spPr/>
    </dgm:pt>
    <dgm:pt modelId="{BFBE75C4-2BDB-4887-898C-3FF8B96A2A7A}" type="pres">
      <dgm:prSet presAssocID="{E893BE7B-A0E5-4488-A3F5-ABF2C9C16659}" presName="bgRect" presStyleLbl="bgShp" presStyleIdx="2" presStyleCnt="3"/>
      <dgm:spPr/>
    </dgm:pt>
    <dgm:pt modelId="{B54DBC10-B1DF-4F46-8375-68C293AF79FA}" type="pres">
      <dgm:prSet presAssocID="{E893BE7B-A0E5-4488-A3F5-ABF2C9C166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CB6F65FD-41A2-4787-8673-54505EC95FBA}" type="pres">
      <dgm:prSet presAssocID="{E893BE7B-A0E5-4488-A3F5-ABF2C9C16659}" presName="spaceRect" presStyleCnt="0"/>
      <dgm:spPr/>
    </dgm:pt>
    <dgm:pt modelId="{1C1CBDDF-0F04-413D-B184-D8B632E87881}" type="pres">
      <dgm:prSet presAssocID="{E893BE7B-A0E5-4488-A3F5-ABF2C9C16659}" presName="parTx" presStyleLbl="revTx" presStyleIdx="2" presStyleCnt="3">
        <dgm:presLayoutVars>
          <dgm:chMax val="0"/>
          <dgm:chPref val="0"/>
        </dgm:presLayoutVars>
      </dgm:prSet>
      <dgm:spPr/>
    </dgm:pt>
  </dgm:ptLst>
  <dgm:cxnLst>
    <dgm:cxn modelId="{6B99A064-FFB3-46F2-8458-B35FBF346E8C}" type="presOf" srcId="{E893BE7B-A0E5-4488-A3F5-ABF2C9C16659}" destId="{1C1CBDDF-0F04-413D-B184-D8B632E87881}" srcOrd="0" destOrd="0" presId="urn:microsoft.com/office/officeart/2018/2/layout/IconVerticalSolidList"/>
    <dgm:cxn modelId="{181B866C-C95D-4309-B437-D062BF22302B}" srcId="{40D306E5-A80A-42A6-8645-C4F9235209E6}" destId="{BC903817-7631-453B-9A6B-08F2458D3858}" srcOrd="1" destOrd="0" parTransId="{39B1DD14-0150-4DE7-BD18-A94BEC9D279F}" sibTransId="{4D71C337-A109-4F7A-B318-0AE66216CF48}"/>
    <dgm:cxn modelId="{F5DED4AE-10FC-4A29-9379-1770E73F330B}" srcId="{40D306E5-A80A-42A6-8645-C4F9235209E6}" destId="{E893BE7B-A0E5-4488-A3F5-ABF2C9C16659}" srcOrd="2" destOrd="0" parTransId="{AA213BFF-2291-4DC8-B7B1-E8BE750F1550}" sibTransId="{71308D76-0859-4A33-ABA3-270138DEB9D0}"/>
    <dgm:cxn modelId="{A7E78FD2-2B35-4A9B-AB4A-4B72BDD72605}" srcId="{40D306E5-A80A-42A6-8645-C4F9235209E6}" destId="{177A0089-9127-4CBD-95EA-6DAF4B9A5DD7}" srcOrd="0" destOrd="0" parTransId="{DDD80C57-8E54-44A2-919A-D11A29389A70}" sibTransId="{872FC5CF-306F-4B4C-B572-2AF67DDE7A36}"/>
    <dgm:cxn modelId="{6C6E51DD-1147-4A8A-B56F-4F28C51D54DA}" type="presOf" srcId="{177A0089-9127-4CBD-95EA-6DAF4B9A5DD7}" destId="{EEF31E9E-DF25-4918-8AD5-218E33D50265}" srcOrd="0" destOrd="0" presId="urn:microsoft.com/office/officeart/2018/2/layout/IconVerticalSolidList"/>
    <dgm:cxn modelId="{E362CFF2-A601-4A07-B3A3-FB3A8A6A6481}" type="presOf" srcId="{40D306E5-A80A-42A6-8645-C4F9235209E6}" destId="{A507B3EC-52FD-4B4D-B336-F9620E4AA670}" srcOrd="0" destOrd="0" presId="urn:microsoft.com/office/officeart/2018/2/layout/IconVerticalSolidList"/>
    <dgm:cxn modelId="{63F772FF-B7FF-4278-94FF-276537DD5E07}" type="presOf" srcId="{BC903817-7631-453B-9A6B-08F2458D3858}" destId="{2A43AFD8-8C48-4A69-939B-C91A5FE3070F}" srcOrd="0" destOrd="0" presId="urn:microsoft.com/office/officeart/2018/2/layout/IconVerticalSolidList"/>
    <dgm:cxn modelId="{62BA7F29-893B-4872-B623-1F33BCFF41C0}" type="presParOf" srcId="{A507B3EC-52FD-4B4D-B336-F9620E4AA670}" destId="{0BCAC56E-F42A-4689-B907-12464A3BF8E1}" srcOrd="0" destOrd="0" presId="urn:microsoft.com/office/officeart/2018/2/layout/IconVerticalSolidList"/>
    <dgm:cxn modelId="{4F541DC9-0559-4FF8-AC7B-BFE3D7739DEE}" type="presParOf" srcId="{0BCAC56E-F42A-4689-B907-12464A3BF8E1}" destId="{C488015A-8436-4B2C-A5BD-0083C1768FF1}" srcOrd="0" destOrd="0" presId="urn:microsoft.com/office/officeart/2018/2/layout/IconVerticalSolidList"/>
    <dgm:cxn modelId="{6F000755-A2C6-4546-9BF0-88DF51E2162E}" type="presParOf" srcId="{0BCAC56E-F42A-4689-B907-12464A3BF8E1}" destId="{0FF99080-809F-4369-A308-E4CD6E325A1E}" srcOrd="1" destOrd="0" presId="urn:microsoft.com/office/officeart/2018/2/layout/IconVerticalSolidList"/>
    <dgm:cxn modelId="{1AF0C4F6-0B82-4EA1-944E-F7C5FA4C3852}" type="presParOf" srcId="{0BCAC56E-F42A-4689-B907-12464A3BF8E1}" destId="{EC4E83D8-67DF-42B9-989C-9F33233BDBAF}" srcOrd="2" destOrd="0" presId="urn:microsoft.com/office/officeart/2018/2/layout/IconVerticalSolidList"/>
    <dgm:cxn modelId="{BEE503CD-B9A2-4BD5-9AB2-B753F0B0DCB1}" type="presParOf" srcId="{0BCAC56E-F42A-4689-B907-12464A3BF8E1}" destId="{EEF31E9E-DF25-4918-8AD5-218E33D50265}" srcOrd="3" destOrd="0" presId="urn:microsoft.com/office/officeart/2018/2/layout/IconVerticalSolidList"/>
    <dgm:cxn modelId="{0A5640EF-38A7-4EA6-943F-5487ABF62519}" type="presParOf" srcId="{A507B3EC-52FD-4B4D-B336-F9620E4AA670}" destId="{2F603803-9B3B-424B-B0A9-5EAB6C8E5972}" srcOrd="1" destOrd="0" presId="urn:microsoft.com/office/officeart/2018/2/layout/IconVerticalSolidList"/>
    <dgm:cxn modelId="{FE98FB9D-CEF3-4E67-83E1-CE99D34D20C2}" type="presParOf" srcId="{A507B3EC-52FD-4B4D-B336-F9620E4AA670}" destId="{4A6131AE-8962-4B58-9759-A65B34B38E20}" srcOrd="2" destOrd="0" presId="urn:microsoft.com/office/officeart/2018/2/layout/IconVerticalSolidList"/>
    <dgm:cxn modelId="{E64D9827-3EF6-4AE6-A8B1-9652FBAE9CDA}" type="presParOf" srcId="{4A6131AE-8962-4B58-9759-A65B34B38E20}" destId="{1A722679-50F9-4EE9-B991-2A5D4158BD92}" srcOrd="0" destOrd="0" presId="urn:microsoft.com/office/officeart/2018/2/layout/IconVerticalSolidList"/>
    <dgm:cxn modelId="{9B0CC8FE-DE5E-44FE-8592-2E1EC41731C9}" type="presParOf" srcId="{4A6131AE-8962-4B58-9759-A65B34B38E20}" destId="{0374D368-0D11-4824-8E00-3189244472AE}" srcOrd="1" destOrd="0" presId="urn:microsoft.com/office/officeart/2018/2/layout/IconVerticalSolidList"/>
    <dgm:cxn modelId="{696C562B-FD50-4ACF-9849-F32E0ACB1981}" type="presParOf" srcId="{4A6131AE-8962-4B58-9759-A65B34B38E20}" destId="{BFE830F9-E97E-4F94-802E-FD886977C46F}" srcOrd="2" destOrd="0" presId="urn:microsoft.com/office/officeart/2018/2/layout/IconVerticalSolidList"/>
    <dgm:cxn modelId="{CBFB6817-B718-4876-A3A7-6C7C7AA9B740}" type="presParOf" srcId="{4A6131AE-8962-4B58-9759-A65B34B38E20}" destId="{2A43AFD8-8C48-4A69-939B-C91A5FE3070F}" srcOrd="3" destOrd="0" presId="urn:microsoft.com/office/officeart/2018/2/layout/IconVerticalSolidList"/>
    <dgm:cxn modelId="{74CDA671-C27D-4B84-B8F3-5EC1CC024EEB}" type="presParOf" srcId="{A507B3EC-52FD-4B4D-B336-F9620E4AA670}" destId="{9802E4BE-CEB3-43A1-B15E-B683B1ECD0B9}" srcOrd="3" destOrd="0" presId="urn:microsoft.com/office/officeart/2018/2/layout/IconVerticalSolidList"/>
    <dgm:cxn modelId="{DCA67EBE-7D21-4589-8DD4-F915C95385A6}" type="presParOf" srcId="{A507B3EC-52FD-4B4D-B336-F9620E4AA670}" destId="{F490B84F-79FE-4730-9E88-5531365B94FC}" srcOrd="4" destOrd="0" presId="urn:microsoft.com/office/officeart/2018/2/layout/IconVerticalSolidList"/>
    <dgm:cxn modelId="{DF67A252-FC0A-48E0-8D79-9262DB5BBD0D}" type="presParOf" srcId="{F490B84F-79FE-4730-9E88-5531365B94FC}" destId="{BFBE75C4-2BDB-4887-898C-3FF8B96A2A7A}" srcOrd="0" destOrd="0" presId="urn:microsoft.com/office/officeart/2018/2/layout/IconVerticalSolidList"/>
    <dgm:cxn modelId="{4EBB5822-FEB9-43E3-9EE8-534609936E89}" type="presParOf" srcId="{F490B84F-79FE-4730-9E88-5531365B94FC}" destId="{B54DBC10-B1DF-4F46-8375-68C293AF79FA}" srcOrd="1" destOrd="0" presId="urn:microsoft.com/office/officeart/2018/2/layout/IconVerticalSolidList"/>
    <dgm:cxn modelId="{4E4FC7E6-5D79-4A26-B633-98B6102216C5}" type="presParOf" srcId="{F490B84F-79FE-4730-9E88-5531365B94FC}" destId="{CB6F65FD-41A2-4787-8673-54505EC95FBA}" srcOrd="2" destOrd="0" presId="urn:microsoft.com/office/officeart/2018/2/layout/IconVerticalSolidList"/>
    <dgm:cxn modelId="{71DCAAF7-3358-458F-A74B-95401872BA57}" type="presParOf" srcId="{F490B84F-79FE-4730-9E88-5531365B94FC}" destId="{1C1CBDDF-0F04-413D-B184-D8B632E8788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FA7609-879B-4251-A6E5-5590FCCD339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5DE9866-A634-4689-9B5A-876C85BE1D45}">
      <dgm:prSet/>
      <dgm:spPr/>
      <dgm:t>
        <a:bodyPr/>
        <a:lstStyle/>
        <a:p>
          <a:r>
            <a:rPr lang="en-US"/>
            <a:t>The machine needs to record hourly.</a:t>
          </a:r>
        </a:p>
      </dgm:t>
    </dgm:pt>
    <dgm:pt modelId="{84AD5A6E-8D55-41E2-AEB4-1BC3F3F9DEE1}" type="parTrans" cxnId="{B13A8FDA-1005-4075-AABC-F93A050FF604}">
      <dgm:prSet/>
      <dgm:spPr/>
      <dgm:t>
        <a:bodyPr/>
        <a:lstStyle/>
        <a:p>
          <a:endParaRPr lang="en-US"/>
        </a:p>
      </dgm:t>
    </dgm:pt>
    <dgm:pt modelId="{11128C13-F8C4-41BC-AD1D-5DC97600D9D3}" type="sibTrans" cxnId="{B13A8FDA-1005-4075-AABC-F93A050FF604}">
      <dgm:prSet/>
      <dgm:spPr/>
      <dgm:t>
        <a:bodyPr/>
        <a:lstStyle/>
        <a:p>
          <a:endParaRPr lang="en-US"/>
        </a:p>
      </dgm:t>
    </dgm:pt>
    <dgm:pt modelId="{F69E1225-9B0F-410B-89B2-1A5F9592929B}">
      <dgm:prSet/>
      <dgm:spPr/>
      <dgm:t>
        <a:bodyPr/>
        <a:lstStyle/>
        <a:p>
          <a:r>
            <a:rPr lang="en-US"/>
            <a:t>The minimum measurement period is 48 hours.</a:t>
          </a:r>
        </a:p>
      </dgm:t>
    </dgm:pt>
    <dgm:pt modelId="{0666B698-6372-4899-9B99-9DEE1AB61852}" type="parTrans" cxnId="{DA3AC404-91E3-4ED5-BC34-63C87DDD3E14}">
      <dgm:prSet/>
      <dgm:spPr/>
      <dgm:t>
        <a:bodyPr/>
        <a:lstStyle/>
        <a:p>
          <a:endParaRPr lang="en-US"/>
        </a:p>
      </dgm:t>
    </dgm:pt>
    <dgm:pt modelId="{730E827D-5D5A-42DC-BC0A-5F1889CDDF97}" type="sibTrans" cxnId="{DA3AC404-91E3-4ED5-BC34-63C87DDD3E14}">
      <dgm:prSet/>
      <dgm:spPr/>
      <dgm:t>
        <a:bodyPr/>
        <a:lstStyle/>
        <a:p>
          <a:endParaRPr lang="en-US"/>
        </a:p>
      </dgm:t>
    </dgm:pt>
    <dgm:pt modelId="{7250BE34-6E69-4704-9044-C5EF740793AF}">
      <dgm:prSet/>
      <dgm:spPr/>
      <dgm:t>
        <a:bodyPr/>
        <a:lstStyle/>
        <a:p>
          <a:r>
            <a:rPr lang="en-US"/>
            <a:t>There must be at least 44 continuous hours of usable data.</a:t>
          </a:r>
        </a:p>
      </dgm:t>
    </dgm:pt>
    <dgm:pt modelId="{D1362291-C389-41BC-BA5D-65C3120285EF}" type="parTrans" cxnId="{99286B61-BA47-4367-8033-7500423A6A17}">
      <dgm:prSet/>
      <dgm:spPr/>
      <dgm:t>
        <a:bodyPr/>
        <a:lstStyle/>
        <a:p>
          <a:endParaRPr lang="en-US"/>
        </a:p>
      </dgm:t>
    </dgm:pt>
    <dgm:pt modelId="{E6E40AB9-25AE-4160-8E69-CDEB4CF13DA3}" type="sibTrans" cxnId="{99286B61-BA47-4367-8033-7500423A6A17}">
      <dgm:prSet/>
      <dgm:spPr/>
      <dgm:t>
        <a:bodyPr/>
        <a:lstStyle/>
        <a:p>
          <a:endParaRPr lang="en-US"/>
        </a:p>
      </dgm:t>
    </dgm:pt>
    <dgm:pt modelId="{4B41AB10-6E10-49F6-B0E1-CE555196FF96}">
      <dgm:prSet/>
      <dgm:spPr/>
      <dgm:t>
        <a:bodyPr/>
        <a:lstStyle/>
        <a:p>
          <a:r>
            <a:rPr lang="en-US"/>
            <a:t>If the monitor cannot integrate over a period of one hour or less, then an additional (secondary) passive or active measurement device must be used. The two devices can be set up for simultaneously or sequentially. </a:t>
          </a:r>
        </a:p>
      </dgm:t>
    </dgm:pt>
    <dgm:pt modelId="{D8FA9685-E8E3-4879-844A-F2765CB3BFCD}" type="parTrans" cxnId="{62818127-4A32-4946-90B7-D8D55E3A71E3}">
      <dgm:prSet/>
      <dgm:spPr/>
      <dgm:t>
        <a:bodyPr/>
        <a:lstStyle/>
        <a:p>
          <a:endParaRPr lang="en-US"/>
        </a:p>
      </dgm:t>
    </dgm:pt>
    <dgm:pt modelId="{B890F6CC-DF06-447D-A99C-F9162467E30F}" type="sibTrans" cxnId="{62818127-4A32-4946-90B7-D8D55E3A71E3}">
      <dgm:prSet/>
      <dgm:spPr/>
      <dgm:t>
        <a:bodyPr/>
        <a:lstStyle/>
        <a:p>
          <a:endParaRPr lang="en-US"/>
        </a:p>
      </dgm:t>
    </dgm:pt>
    <dgm:pt modelId="{19EFE3E4-9EE3-4187-9CB9-AD67252701A7}">
      <dgm:prSet/>
      <dgm:spPr/>
      <dgm:t>
        <a:bodyPr/>
        <a:lstStyle/>
        <a:p>
          <a:r>
            <a:rPr lang="en-US"/>
            <a:t>Adding an extra feature to detect tampering could deter people from tampering with the equipment and keep the closed building conditions. </a:t>
          </a:r>
        </a:p>
      </dgm:t>
    </dgm:pt>
    <dgm:pt modelId="{860C1987-C3B4-4EB1-A582-3B340F216A40}" type="parTrans" cxnId="{4320A46B-3DEA-427B-B88D-148F1E31D056}">
      <dgm:prSet/>
      <dgm:spPr/>
      <dgm:t>
        <a:bodyPr/>
        <a:lstStyle/>
        <a:p>
          <a:endParaRPr lang="en-US"/>
        </a:p>
      </dgm:t>
    </dgm:pt>
    <dgm:pt modelId="{D869EB91-E69B-48AE-B230-50DD47338EFF}" type="sibTrans" cxnId="{4320A46B-3DEA-427B-B88D-148F1E31D056}">
      <dgm:prSet/>
      <dgm:spPr/>
      <dgm:t>
        <a:bodyPr/>
        <a:lstStyle/>
        <a:p>
          <a:endParaRPr lang="en-US"/>
        </a:p>
      </dgm:t>
    </dgm:pt>
    <dgm:pt modelId="{E35866EC-0892-4524-B11D-DC2B723C6B26}" type="pres">
      <dgm:prSet presAssocID="{0DFA7609-879B-4251-A6E5-5590FCCD3392}" presName="root" presStyleCnt="0">
        <dgm:presLayoutVars>
          <dgm:dir/>
          <dgm:resizeHandles val="exact"/>
        </dgm:presLayoutVars>
      </dgm:prSet>
      <dgm:spPr/>
    </dgm:pt>
    <dgm:pt modelId="{CFDE4D32-8A75-47CC-B317-AFE115F29E8F}" type="pres">
      <dgm:prSet presAssocID="{25DE9866-A634-4689-9B5A-876C85BE1D45}" presName="compNode" presStyleCnt="0"/>
      <dgm:spPr/>
    </dgm:pt>
    <dgm:pt modelId="{731CB5A7-0661-48B8-88A1-D9176FB851D3}" type="pres">
      <dgm:prSet presAssocID="{25DE9866-A634-4689-9B5A-876C85BE1D45}" presName="bgRect" presStyleLbl="bgShp" presStyleIdx="0" presStyleCnt="5"/>
      <dgm:spPr/>
    </dgm:pt>
    <dgm:pt modelId="{880CA906-A375-4568-AB4A-ABC73A9D7010}" type="pres">
      <dgm:prSet presAssocID="{25DE9866-A634-4689-9B5A-876C85BE1D4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49692617-45E5-416F-89CD-60C9E0156EFD}" type="pres">
      <dgm:prSet presAssocID="{25DE9866-A634-4689-9B5A-876C85BE1D45}" presName="spaceRect" presStyleCnt="0"/>
      <dgm:spPr/>
    </dgm:pt>
    <dgm:pt modelId="{B9BDB239-5536-4419-916F-2F3EE264FC8C}" type="pres">
      <dgm:prSet presAssocID="{25DE9866-A634-4689-9B5A-876C85BE1D45}" presName="parTx" presStyleLbl="revTx" presStyleIdx="0" presStyleCnt="5">
        <dgm:presLayoutVars>
          <dgm:chMax val="0"/>
          <dgm:chPref val="0"/>
        </dgm:presLayoutVars>
      </dgm:prSet>
      <dgm:spPr/>
    </dgm:pt>
    <dgm:pt modelId="{581654C6-26CC-4506-BF06-2B45D7AB8D7D}" type="pres">
      <dgm:prSet presAssocID="{11128C13-F8C4-41BC-AD1D-5DC97600D9D3}" presName="sibTrans" presStyleCnt="0"/>
      <dgm:spPr/>
    </dgm:pt>
    <dgm:pt modelId="{A1EE7D82-CC99-4A51-B2BD-AD541A35D8BC}" type="pres">
      <dgm:prSet presAssocID="{F69E1225-9B0F-410B-89B2-1A5F9592929B}" presName="compNode" presStyleCnt="0"/>
      <dgm:spPr/>
    </dgm:pt>
    <dgm:pt modelId="{9D3B023D-FE9A-4222-AA6E-849A9DD3DE0F}" type="pres">
      <dgm:prSet presAssocID="{F69E1225-9B0F-410B-89B2-1A5F9592929B}" presName="bgRect" presStyleLbl="bgShp" presStyleIdx="1" presStyleCnt="5"/>
      <dgm:spPr/>
    </dgm:pt>
    <dgm:pt modelId="{7E36DFA6-7EA5-40A1-920F-2D89E322CA3B}" type="pres">
      <dgm:prSet presAssocID="{F69E1225-9B0F-410B-89B2-1A5F9592929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DBB06638-706F-40F7-9BE5-8410EE38DF5B}" type="pres">
      <dgm:prSet presAssocID="{F69E1225-9B0F-410B-89B2-1A5F9592929B}" presName="spaceRect" presStyleCnt="0"/>
      <dgm:spPr/>
    </dgm:pt>
    <dgm:pt modelId="{11BEAAE1-AAC0-4A6F-860A-DA00CE28CBFC}" type="pres">
      <dgm:prSet presAssocID="{F69E1225-9B0F-410B-89B2-1A5F9592929B}" presName="parTx" presStyleLbl="revTx" presStyleIdx="1" presStyleCnt="5">
        <dgm:presLayoutVars>
          <dgm:chMax val="0"/>
          <dgm:chPref val="0"/>
        </dgm:presLayoutVars>
      </dgm:prSet>
      <dgm:spPr/>
    </dgm:pt>
    <dgm:pt modelId="{99AD33B5-48A9-41B7-A926-5ECF7963F6FB}" type="pres">
      <dgm:prSet presAssocID="{730E827D-5D5A-42DC-BC0A-5F1889CDDF97}" presName="sibTrans" presStyleCnt="0"/>
      <dgm:spPr/>
    </dgm:pt>
    <dgm:pt modelId="{5CEC0C64-FFDB-45DE-A946-296431F4C0EC}" type="pres">
      <dgm:prSet presAssocID="{7250BE34-6E69-4704-9044-C5EF740793AF}" presName="compNode" presStyleCnt="0"/>
      <dgm:spPr/>
    </dgm:pt>
    <dgm:pt modelId="{B029F434-C3A3-4E0F-BC5B-3D3F02225942}" type="pres">
      <dgm:prSet presAssocID="{7250BE34-6E69-4704-9044-C5EF740793AF}" presName="bgRect" presStyleLbl="bgShp" presStyleIdx="2" presStyleCnt="5"/>
      <dgm:spPr/>
    </dgm:pt>
    <dgm:pt modelId="{EADA4B99-6ED8-4EC9-A5F2-B215504A665C}" type="pres">
      <dgm:prSet presAssocID="{7250BE34-6E69-4704-9044-C5EF740793A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081476-5D39-4FBD-BB38-513E7648672F}" type="pres">
      <dgm:prSet presAssocID="{7250BE34-6E69-4704-9044-C5EF740793AF}" presName="spaceRect" presStyleCnt="0"/>
      <dgm:spPr/>
    </dgm:pt>
    <dgm:pt modelId="{CCDD29A8-A772-48D1-86CF-36D0DBA286CF}" type="pres">
      <dgm:prSet presAssocID="{7250BE34-6E69-4704-9044-C5EF740793AF}" presName="parTx" presStyleLbl="revTx" presStyleIdx="2" presStyleCnt="5">
        <dgm:presLayoutVars>
          <dgm:chMax val="0"/>
          <dgm:chPref val="0"/>
        </dgm:presLayoutVars>
      </dgm:prSet>
      <dgm:spPr/>
    </dgm:pt>
    <dgm:pt modelId="{9634A668-C672-47AC-A8AD-EED21A1D0416}" type="pres">
      <dgm:prSet presAssocID="{E6E40AB9-25AE-4160-8E69-CDEB4CF13DA3}" presName="sibTrans" presStyleCnt="0"/>
      <dgm:spPr/>
    </dgm:pt>
    <dgm:pt modelId="{080B5A48-C89C-45DB-A804-288F2CE6362B}" type="pres">
      <dgm:prSet presAssocID="{4B41AB10-6E10-49F6-B0E1-CE555196FF96}" presName="compNode" presStyleCnt="0"/>
      <dgm:spPr/>
    </dgm:pt>
    <dgm:pt modelId="{5764A331-7F94-4E22-97B4-C525B3CBA59F}" type="pres">
      <dgm:prSet presAssocID="{4B41AB10-6E10-49F6-B0E1-CE555196FF96}" presName="bgRect" presStyleLbl="bgShp" presStyleIdx="3" presStyleCnt="5"/>
      <dgm:spPr/>
    </dgm:pt>
    <dgm:pt modelId="{E18B5704-3FDB-476C-B5D7-0C22BB55CA94}" type="pres">
      <dgm:prSet presAssocID="{4B41AB10-6E10-49F6-B0E1-CE555196FF9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A862983B-289C-4C17-802A-EA9669E05C3E}" type="pres">
      <dgm:prSet presAssocID="{4B41AB10-6E10-49F6-B0E1-CE555196FF96}" presName="spaceRect" presStyleCnt="0"/>
      <dgm:spPr/>
    </dgm:pt>
    <dgm:pt modelId="{173C9ACF-FE98-47FC-A412-50DF8D57AA0F}" type="pres">
      <dgm:prSet presAssocID="{4B41AB10-6E10-49F6-B0E1-CE555196FF96}" presName="parTx" presStyleLbl="revTx" presStyleIdx="3" presStyleCnt="5">
        <dgm:presLayoutVars>
          <dgm:chMax val="0"/>
          <dgm:chPref val="0"/>
        </dgm:presLayoutVars>
      </dgm:prSet>
      <dgm:spPr/>
    </dgm:pt>
    <dgm:pt modelId="{29D79389-78C0-4946-B8F1-88FBD8D84992}" type="pres">
      <dgm:prSet presAssocID="{B890F6CC-DF06-447D-A99C-F9162467E30F}" presName="sibTrans" presStyleCnt="0"/>
      <dgm:spPr/>
    </dgm:pt>
    <dgm:pt modelId="{5E2C22EC-7695-40ED-B8CE-48897B4B4569}" type="pres">
      <dgm:prSet presAssocID="{19EFE3E4-9EE3-4187-9CB9-AD67252701A7}" presName="compNode" presStyleCnt="0"/>
      <dgm:spPr/>
    </dgm:pt>
    <dgm:pt modelId="{2EB69090-B4A9-4327-9B99-90E5CCA34BBE}" type="pres">
      <dgm:prSet presAssocID="{19EFE3E4-9EE3-4187-9CB9-AD67252701A7}" presName="bgRect" presStyleLbl="bgShp" presStyleIdx="4" presStyleCnt="5"/>
      <dgm:spPr/>
    </dgm:pt>
    <dgm:pt modelId="{8C6DCC88-BF87-4FDC-8E5F-A279DF8741E2}" type="pres">
      <dgm:prSet presAssocID="{19EFE3E4-9EE3-4187-9CB9-AD67252701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rbidden"/>
        </a:ext>
      </dgm:extLst>
    </dgm:pt>
    <dgm:pt modelId="{5B337131-9255-44D7-B38D-79C6A53CD739}" type="pres">
      <dgm:prSet presAssocID="{19EFE3E4-9EE3-4187-9CB9-AD67252701A7}" presName="spaceRect" presStyleCnt="0"/>
      <dgm:spPr/>
    </dgm:pt>
    <dgm:pt modelId="{E7AC9973-3627-447C-9185-78ABBF69205C}" type="pres">
      <dgm:prSet presAssocID="{19EFE3E4-9EE3-4187-9CB9-AD67252701A7}" presName="parTx" presStyleLbl="revTx" presStyleIdx="4" presStyleCnt="5">
        <dgm:presLayoutVars>
          <dgm:chMax val="0"/>
          <dgm:chPref val="0"/>
        </dgm:presLayoutVars>
      </dgm:prSet>
      <dgm:spPr/>
    </dgm:pt>
  </dgm:ptLst>
  <dgm:cxnLst>
    <dgm:cxn modelId="{CA39AD03-4D5B-45A1-99C3-BA8BD873FC81}" type="presOf" srcId="{19EFE3E4-9EE3-4187-9CB9-AD67252701A7}" destId="{E7AC9973-3627-447C-9185-78ABBF69205C}" srcOrd="0" destOrd="0" presId="urn:microsoft.com/office/officeart/2018/2/layout/IconVerticalSolidList"/>
    <dgm:cxn modelId="{DA3AC404-91E3-4ED5-BC34-63C87DDD3E14}" srcId="{0DFA7609-879B-4251-A6E5-5590FCCD3392}" destId="{F69E1225-9B0F-410B-89B2-1A5F9592929B}" srcOrd="1" destOrd="0" parTransId="{0666B698-6372-4899-9B99-9DEE1AB61852}" sibTransId="{730E827D-5D5A-42DC-BC0A-5F1889CDDF97}"/>
    <dgm:cxn modelId="{62D41712-9B45-4793-8A0E-966BB3FB0EA7}" type="presOf" srcId="{25DE9866-A634-4689-9B5A-876C85BE1D45}" destId="{B9BDB239-5536-4419-916F-2F3EE264FC8C}" srcOrd="0" destOrd="0" presId="urn:microsoft.com/office/officeart/2018/2/layout/IconVerticalSolidList"/>
    <dgm:cxn modelId="{62818127-4A32-4946-90B7-D8D55E3A71E3}" srcId="{0DFA7609-879B-4251-A6E5-5590FCCD3392}" destId="{4B41AB10-6E10-49F6-B0E1-CE555196FF96}" srcOrd="3" destOrd="0" parTransId="{D8FA9685-E8E3-4879-844A-F2765CB3BFCD}" sibTransId="{B890F6CC-DF06-447D-A99C-F9162467E30F}"/>
    <dgm:cxn modelId="{99286B61-BA47-4367-8033-7500423A6A17}" srcId="{0DFA7609-879B-4251-A6E5-5590FCCD3392}" destId="{7250BE34-6E69-4704-9044-C5EF740793AF}" srcOrd="2" destOrd="0" parTransId="{D1362291-C389-41BC-BA5D-65C3120285EF}" sibTransId="{E6E40AB9-25AE-4160-8E69-CDEB4CF13DA3}"/>
    <dgm:cxn modelId="{4E13F868-73F9-46E5-B32E-BC99923E3E30}" type="presOf" srcId="{0DFA7609-879B-4251-A6E5-5590FCCD3392}" destId="{E35866EC-0892-4524-B11D-DC2B723C6B26}" srcOrd="0" destOrd="0" presId="urn:microsoft.com/office/officeart/2018/2/layout/IconVerticalSolidList"/>
    <dgm:cxn modelId="{4320A46B-3DEA-427B-B88D-148F1E31D056}" srcId="{0DFA7609-879B-4251-A6E5-5590FCCD3392}" destId="{19EFE3E4-9EE3-4187-9CB9-AD67252701A7}" srcOrd="4" destOrd="0" parTransId="{860C1987-C3B4-4EB1-A582-3B340F216A40}" sibTransId="{D869EB91-E69B-48AE-B230-50DD47338EFF}"/>
    <dgm:cxn modelId="{F08BBA4F-08FC-49ED-A0FE-35CB4D7909CC}" type="presOf" srcId="{F69E1225-9B0F-410B-89B2-1A5F9592929B}" destId="{11BEAAE1-AAC0-4A6F-860A-DA00CE28CBFC}" srcOrd="0" destOrd="0" presId="urn:microsoft.com/office/officeart/2018/2/layout/IconVerticalSolidList"/>
    <dgm:cxn modelId="{0F1F2594-284B-4608-BAE0-0BBEA0C4D4AD}" type="presOf" srcId="{4B41AB10-6E10-49F6-B0E1-CE555196FF96}" destId="{173C9ACF-FE98-47FC-A412-50DF8D57AA0F}" srcOrd="0" destOrd="0" presId="urn:microsoft.com/office/officeart/2018/2/layout/IconVerticalSolidList"/>
    <dgm:cxn modelId="{E85F18B8-7CE0-46AE-9173-52F19757CA4E}" type="presOf" srcId="{7250BE34-6E69-4704-9044-C5EF740793AF}" destId="{CCDD29A8-A772-48D1-86CF-36D0DBA286CF}" srcOrd="0" destOrd="0" presId="urn:microsoft.com/office/officeart/2018/2/layout/IconVerticalSolidList"/>
    <dgm:cxn modelId="{B13A8FDA-1005-4075-AABC-F93A050FF604}" srcId="{0DFA7609-879B-4251-A6E5-5590FCCD3392}" destId="{25DE9866-A634-4689-9B5A-876C85BE1D45}" srcOrd="0" destOrd="0" parTransId="{84AD5A6E-8D55-41E2-AEB4-1BC3F3F9DEE1}" sibTransId="{11128C13-F8C4-41BC-AD1D-5DC97600D9D3}"/>
    <dgm:cxn modelId="{92577CFB-B231-4EAE-93D5-B642F1FD0567}" type="presParOf" srcId="{E35866EC-0892-4524-B11D-DC2B723C6B26}" destId="{CFDE4D32-8A75-47CC-B317-AFE115F29E8F}" srcOrd="0" destOrd="0" presId="urn:microsoft.com/office/officeart/2018/2/layout/IconVerticalSolidList"/>
    <dgm:cxn modelId="{5A983F8D-7C3A-489A-94EF-139ED06ED669}" type="presParOf" srcId="{CFDE4D32-8A75-47CC-B317-AFE115F29E8F}" destId="{731CB5A7-0661-48B8-88A1-D9176FB851D3}" srcOrd="0" destOrd="0" presId="urn:microsoft.com/office/officeart/2018/2/layout/IconVerticalSolidList"/>
    <dgm:cxn modelId="{A906CB03-0EFB-46D1-8AA6-0505E1806F2B}" type="presParOf" srcId="{CFDE4D32-8A75-47CC-B317-AFE115F29E8F}" destId="{880CA906-A375-4568-AB4A-ABC73A9D7010}" srcOrd="1" destOrd="0" presId="urn:microsoft.com/office/officeart/2018/2/layout/IconVerticalSolidList"/>
    <dgm:cxn modelId="{C49E463E-4D47-44CC-93EB-C7800D8054A0}" type="presParOf" srcId="{CFDE4D32-8A75-47CC-B317-AFE115F29E8F}" destId="{49692617-45E5-416F-89CD-60C9E0156EFD}" srcOrd="2" destOrd="0" presId="urn:microsoft.com/office/officeart/2018/2/layout/IconVerticalSolidList"/>
    <dgm:cxn modelId="{8733C274-C191-4FD0-810D-E1AC2FB71D3D}" type="presParOf" srcId="{CFDE4D32-8A75-47CC-B317-AFE115F29E8F}" destId="{B9BDB239-5536-4419-916F-2F3EE264FC8C}" srcOrd="3" destOrd="0" presId="urn:microsoft.com/office/officeart/2018/2/layout/IconVerticalSolidList"/>
    <dgm:cxn modelId="{529DEFB8-6023-443D-8E88-B7BC30BFC294}" type="presParOf" srcId="{E35866EC-0892-4524-B11D-DC2B723C6B26}" destId="{581654C6-26CC-4506-BF06-2B45D7AB8D7D}" srcOrd="1" destOrd="0" presId="urn:microsoft.com/office/officeart/2018/2/layout/IconVerticalSolidList"/>
    <dgm:cxn modelId="{FC209D3A-C52A-4973-9040-986BB1DB77B0}" type="presParOf" srcId="{E35866EC-0892-4524-B11D-DC2B723C6B26}" destId="{A1EE7D82-CC99-4A51-B2BD-AD541A35D8BC}" srcOrd="2" destOrd="0" presId="urn:microsoft.com/office/officeart/2018/2/layout/IconVerticalSolidList"/>
    <dgm:cxn modelId="{427DBBF6-7A11-49F9-951F-60BC241B155A}" type="presParOf" srcId="{A1EE7D82-CC99-4A51-B2BD-AD541A35D8BC}" destId="{9D3B023D-FE9A-4222-AA6E-849A9DD3DE0F}" srcOrd="0" destOrd="0" presId="urn:microsoft.com/office/officeart/2018/2/layout/IconVerticalSolidList"/>
    <dgm:cxn modelId="{960DFB3B-1F6D-481A-A56E-93697A6AB1E9}" type="presParOf" srcId="{A1EE7D82-CC99-4A51-B2BD-AD541A35D8BC}" destId="{7E36DFA6-7EA5-40A1-920F-2D89E322CA3B}" srcOrd="1" destOrd="0" presId="urn:microsoft.com/office/officeart/2018/2/layout/IconVerticalSolidList"/>
    <dgm:cxn modelId="{1436AC01-9858-47DE-BA79-BB3EEABA4C4F}" type="presParOf" srcId="{A1EE7D82-CC99-4A51-B2BD-AD541A35D8BC}" destId="{DBB06638-706F-40F7-9BE5-8410EE38DF5B}" srcOrd="2" destOrd="0" presId="urn:microsoft.com/office/officeart/2018/2/layout/IconVerticalSolidList"/>
    <dgm:cxn modelId="{16AB1609-6A75-42A8-8093-ECFE360CA7FC}" type="presParOf" srcId="{A1EE7D82-CC99-4A51-B2BD-AD541A35D8BC}" destId="{11BEAAE1-AAC0-4A6F-860A-DA00CE28CBFC}" srcOrd="3" destOrd="0" presId="urn:microsoft.com/office/officeart/2018/2/layout/IconVerticalSolidList"/>
    <dgm:cxn modelId="{3D9E9ACD-48D6-4535-8AD5-3BFE2ECA40AC}" type="presParOf" srcId="{E35866EC-0892-4524-B11D-DC2B723C6B26}" destId="{99AD33B5-48A9-41B7-A926-5ECF7963F6FB}" srcOrd="3" destOrd="0" presId="urn:microsoft.com/office/officeart/2018/2/layout/IconVerticalSolidList"/>
    <dgm:cxn modelId="{53283D3F-5213-4878-80A0-DDF357D9CC9A}" type="presParOf" srcId="{E35866EC-0892-4524-B11D-DC2B723C6B26}" destId="{5CEC0C64-FFDB-45DE-A946-296431F4C0EC}" srcOrd="4" destOrd="0" presId="urn:microsoft.com/office/officeart/2018/2/layout/IconVerticalSolidList"/>
    <dgm:cxn modelId="{40081EB7-DA0C-46A7-85B8-B46FD4D0B190}" type="presParOf" srcId="{5CEC0C64-FFDB-45DE-A946-296431F4C0EC}" destId="{B029F434-C3A3-4E0F-BC5B-3D3F02225942}" srcOrd="0" destOrd="0" presId="urn:microsoft.com/office/officeart/2018/2/layout/IconVerticalSolidList"/>
    <dgm:cxn modelId="{0D8E80E0-9570-4815-AEA2-EBEA15E94EC9}" type="presParOf" srcId="{5CEC0C64-FFDB-45DE-A946-296431F4C0EC}" destId="{EADA4B99-6ED8-4EC9-A5F2-B215504A665C}" srcOrd="1" destOrd="0" presId="urn:microsoft.com/office/officeart/2018/2/layout/IconVerticalSolidList"/>
    <dgm:cxn modelId="{645F3C56-2652-480A-AFB1-23AEA9E147C6}" type="presParOf" srcId="{5CEC0C64-FFDB-45DE-A946-296431F4C0EC}" destId="{7A081476-5D39-4FBD-BB38-513E7648672F}" srcOrd="2" destOrd="0" presId="urn:microsoft.com/office/officeart/2018/2/layout/IconVerticalSolidList"/>
    <dgm:cxn modelId="{2543EEB0-3795-4EDE-9B33-2D9057B76B48}" type="presParOf" srcId="{5CEC0C64-FFDB-45DE-A946-296431F4C0EC}" destId="{CCDD29A8-A772-48D1-86CF-36D0DBA286CF}" srcOrd="3" destOrd="0" presId="urn:microsoft.com/office/officeart/2018/2/layout/IconVerticalSolidList"/>
    <dgm:cxn modelId="{232AEFBB-0AE3-428B-8CD0-B11E1DEA4900}" type="presParOf" srcId="{E35866EC-0892-4524-B11D-DC2B723C6B26}" destId="{9634A668-C672-47AC-A8AD-EED21A1D0416}" srcOrd="5" destOrd="0" presId="urn:microsoft.com/office/officeart/2018/2/layout/IconVerticalSolidList"/>
    <dgm:cxn modelId="{ED09BB27-0DE3-4D3F-A442-D8D44504ED10}" type="presParOf" srcId="{E35866EC-0892-4524-B11D-DC2B723C6B26}" destId="{080B5A48-C89C-45DB-A804-288F2CE6362B}" srcOrd="6" destOrd="0" presId="urn:microsoft.com/office/officeart/2018/2/layout/IconVerticalSolidList"/>
    <dgm:cxn modelId="{B7CD16B3-C285-4EE1-AC47-4C3B84BA4F78}" type="presParOf" srcId="{080B5A48-C89C-45DB-A804-288F2CE6362B}" destId="{5764A331-7F94-4E22-97B4-C525B3CBA59F}" srcOrd="0" destOrd="0" presId="urn:microsoft.com/office/officeart/2018/2/layout/IconVerticalSolidList"/>
    <dgm:cxn modelId="{AEA435C1-63C3-43C1-B9CD-5A036A9BF03B}" type="presParOf" srcId="{080B5A48-C89C-45DB-A804-288F2CE6362B}" destId="{E18B5704-3FDB-476C-B5D7-0C22BB55CA94}" srcOrd="1" destOrd="0" presId="urn:microsoft.com/office/officeart/2018/2/layout/IconVerticalSolidList"/>
    <dgm:cxn modelId="{E1DCCFC5-97AB-400B-8820-FFFFF64179A1}" type="presParOf" srcId="{080B5A48-C89C-45DB-A804-288F2CE6362B}" destId="{A862983B-289C-4C17-802A-EA9669E05C3E}" srcOrd="2" destOrd="0" presId="urn:microsoft.com/office/officeart/2018/2/layout/IconVerticalSolidList"/>
    <dgm:cxn modelId="{4AC67E03-CFF9-427F-BB25-4034C47510EA}" type="presParOf" srcId="{080B5A48-C89C-45DB-A804-288F2CE6362B}" destId="{173C9ACF-FE98-47FC-A412-50DF8D57AA0F}" srcOrd="3" destOrd="0" presId="urn:microsoft.com/office/officeart/2018/2/layout/IconVerticalSolidList"/>
    <dgm:cxn modelId="{824F2B3C-DC99-4077-8075-A1E885F43B74}" type="presParOf" srcId="{E35866EC-0892-4524-B11D-DC2B723C6B26}" destId="{29D79389-78C0-4946-B8F1-88FBD8D84992}" srcOrd="7" destOrd="0" presId="urn:microsoft.com/office/officeart/2018/2/layout/IconVerticalSolidList"/>
    <dgm:cxn modelId="{4792991A-2AFF-4464-AD3D-9880585FE84A}" type="presParOf" srcId="{E35866EC-0892-4524-B11D-DC2B723C6B26}" destId="{5E2C22EC-7695-40ED-B8CE-48897B4B4569}" srcOrd="8" destOrd="0" presId="urn:microsoft.com/office/officeart/2018/2/layout/IconVerticalSolidList"/>
    <dgm:cxn modelId="{6B5BC7B6-76C5-4717-9706-623F5EF7E4B5}" type="presParOf" srcId="{5E2C22EC-7695-40ED-B8CE-48897B4B4569}" destId="{2EB69090-B4A9-4327-9B99-90E5CCA34BBE}" srcOrd="0" destOrd="0" presId="urn:microsoft.com/office/officeart/2018/2/layout/IconVerticalSolidList"/>
    <dgm:cxn modelId="{97CB15D7-155D-463A-B81E-A08ABE0B6E5D}" type="presParOf" srcId="{5E2C22EC-7695-40ED-B8CE-48897B4B4569}" destId="{8C6DCC88-BF87-4FDC-8E5F-A279DF8741E2}" srcOrd="1" destOrd="0" presId="urn:microsoft.com/office/officeart/2018/2/layout/IconVerticalSolidList"/>
    <dgm:cxn modelId="{EC87BABF-7B77-4E17-8E9C-082D01435828}" type="presParOf" srcId="{5E2C22EC-7695-40ED-B8CE-48897B4B4569}" destId="{5B337131-9255-44D7-B38D-79C6A53CD739}" srcOrd="2" destOrd="0" presId="urn:microsoft.com/office/officeart/2018/2/layout/IconVerticalSolidList"/>
    <dgm:cxn modelId="{52FB8005-B3A4-4E93-9577-D0CA78341366}" type="presParOf" srcId="{5E2C22EC-7695-40ED-B8CE-48897B4B4569}" destId="{E7AC9973-3627-447C-9185-78ABBF69205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201C77-AD68-4080-B015-3B0DD82AC90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C851E6C-0614-4912-B8DD-1BD53AB54D4A}">
      <dgm:prSet/>
      <dgm:spPr/>
      <dgm:t>
        <a:bodyPr/>
        <a:lstStyle/>
        <a:p>
          <a:pPr>
            <a:defRPr cap="all"/>
          </a:pPr>
          <a:r>
            <a:rPr lang="en-US"/>
            <a:t>Use the lowest level of your home that can be used for occupancy to measure for radon.</a:t>
          </a:r>
        </a:p>
      </dgm:t>
    </dgm:pt>
    <dgm:pt modelId="{CA26805F-9036-4D90-9AA9-90AF46C2C7C6}" type="parTrans" cxnId="{8E97C7FA-F2A5-46EA-8868-A39C9BA83B8A}">
      <dgm:prSet/>
      <dgm:spPr/>
      <dgm:t>
        <a:bodyPr/>
        <a:lstStyle/>
        <a:p>
          <a:endParaRPr lang="en-US"/>
        </a:p>
      </dgm:t>
    </dgm:pt>
    <dgm:pt modelId="{4DB2DF5B-DB9B-4EBD-AAD7-288FFE457B13}" type="sibTrans" cxnId="{8E97C7FA-F2A5-46EA-8868-A39C9BA83B8A}">
      <dgm:prSet/>
      <dgm:spPr/>
      <dgm:t>
        <a:bodyPr/>
        <a:lstStyle/>
        <a:p>
          <a:endParaRPr lang="en-US"/>
        </a:p>
      </dgm:t>
    </dgm:pt>
    <dgm:pt modelId="{7E520CCC-DF1E-440E-97AB-993A08A96F4A}">
      <dgm:prSet/>
      <dgm:spPr/>
      <dgm:t>
        <a:bodyPr/>
        <a:lstStyle/>
        <a:p>
          <a:pPr>
            <a:defRPr cap="all"/>
          </a:pPr>
          <a:r>
            <a:rPr lang="en-US"/>
            <a:t>Measurement should be done in a room that is used quite often.</a:t>
          </a:r>
        </a:p>
      </dgm:t>
    </dgm:pt>
    <dgm:pt modelId="{CFF189F3-E208-47CB-A553-495EE5EA421A}" type="parTrans" cxnId="{09987F0A-C206-46E0-8F88-E7240F7AB6EB}">
      <dgm:prSet/>
      <dgm:spPr/>
      <dgm:t>
        <a:bodyPr/>
        <a:lstStyle/>
        <a:p>
          <a:endParaRPr lang="en-US"/>
        </a:p>
      </dgm:t>
    </dgm:pt>
    <dgm:pt modelId="{E8D94119-4882-4EC1-9E2D-D04794158709}" type="sibTrans" cxnId="{09987F0A-C206-46E0-8F88-E7240F7AB6EB}">
      <dgm:prSet/>
      <dgm:spPr/>
      <dgm:t>
        <a:bodyPr/>
        <a:lstStyle/>
        <a:p>
          <a:endParaRPr lang="en-US"/>
        </a:p>
      </dgm:t>
    </dgm:pt>
    <dgm:pt modelId="{4F2F848E-7C2E-4BFD-B9C8-B9A11EC3554A}">
      <dgm:prSet/>
      <dgm:spPr/>
      <dgm:t>
        <a:bodyPr/>
        <a:lstStyle/>
        <a:p>
          <a:pPr>
            <a:defRPr cap="all"/>
          </a:pPr>
          <a:r>
            <a:rPr lang="en-US"/>
            <a:t>If there is a basement that could be used for recreation or a bedroom without renovations, measure for radon there. The potential buyer will have the option of using the basement knowing it was measured for radon. </a:t>
          </a:r>
        </a:p>
      </dgm:t>
    </dgm:pt>
    <dgm:pt modelId="{5128B3AC-D1E2-403C-B5FF-F2553B444DC5}" type="parTrans" cxnId="{CBB1E73D-40DB-4C0E-B27E-F36C07D67076}">
      <dgm:prSet/>
      <dgm:spPr/>
      <dgm:t>
        <a:bodyPr/>
        <a:lstStyle/>
        <a:p>
          <a:endParaRPr lang="en-US"/>
        </a:p>
      </dgm:t>
    </dgm:pt>
    <dgm:pt modelId="{4A4F2260-AB7C-47CD-A526-56980A248DAC}" type="sibTrans" cxnId="{CBB1E73D-40DB-4C0E-B27E-F36C07D67076}">
      <dgm:prSet/>
      <dgm:spPr/>
      <dgm:t>
        <a:bodyPr/>
        <a:lstStyle/>
        <a:p>
          <a:endParaRPr lang="en-US"/>
        </a:p>
      </dgm:t>
    </dgm:pt>
    <dgm:pt modelId="{C6A1A49B-9EEB-4D9C-8167-90BBB57CE982}" type="pres">
      <dgm:prSet presAssocID="{83201C77-AD68-4080-B015-3B0DD82AC908}" presName="root" presStyleCnt="0">
        <dgm:presLayoutVars>
          <dgm:dir/>
          <dgm:resizeHandles val="exact"/>
        </dgm:presLayoutVars>
      </dgm:prSet>
      <dgm:spPr/>
    </dgm:pt>
    <dgm:pt modelId="{EAE1F993-890E-4B7C-A8BE-794192779C8A}" type="pres">
      <dgm:prSet presAssocID="{DC851E6C-0614-4912-B8DD-1BD53AB54D4A}" presName="compNode" presStyleCnt="0"/>
      <dgm:spPr/>
    </dgm:pt>
    <dgm:pt modelId="{C53CA1F7-2D8C-4306-AC27-8889E52E4E24}" type="pres">
      <dgm:prSet presAssocID="{DC851E6C-0614-4912-B8DD-1BD53AB54D4A}" presName="iconBgRect" presStyleLbl="bgShp" presStyleIdx="0" presStyleCnt="3"/>
      <dgm:spPr>
        <a:prstGeom prst="round2DiagRect">
          <a:avLst>
            <a:gd name="adj1" fmla="val 29727"/>
            <a:gd name="adj2" fmla="val 0"/>
          </a:avLst>
        </a:prstGeom>
      </dgm:spPr>
    </dgm:pt>
    <dgm:pt modelId="{6E5B68E4-0A30-4E8C-888E-E9EC638500E3}" type="pres">
      <dgm:prSet presAssocID="{DC851E6C-0614-4912-B8DD-1BD53AB54D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1254C94B-EE0C-4BF9-8D23-1E3DA3DE78F6}" type="pres">
      <dgm:prSet presAssocID="{DC851E6C-0614-4912-B8DD-1BD53AB54D4A}" presName="spaceRect" presStyleCnt="0"/>
      <dgm:spPr/>
    </dgm:pt>
    <dgm:pt modelId="{EFBCC831-E773-4851-89D2-080C424A4AA3}" type="pres">
      <dgm:prSet presAssocID="{DC851E6C-0614-4912-B8DD-1BD53AB54D4A}" presName="textRect" presStyleLbl="revTx" presStyleIdx="0" presStyleCnt="3">
        <dgm:presLayoutVars>
          <dgm:chMax val="1"/>
          <dgm:chPref val="1"/>
        </dgm:presLayoutVars>
      </dgm:prSet>
      <dgm:spPr/>
    </dgm:pt>
    <dgm:pt modelId="{C8C60C52-D451-4811-A1E0-18F8347CB385}" type="pres">
      <dgm:prSet presAssocID="{4DB2DF5B-DB9B-4EBD-AAD7-288FFE457B13}" presName="sibTrans" presStyleCnt="0"/>
      <dgm:spPr/>
    </dgm:pt>
    <dgm:pt modelId="{EC1EE5ED-C1A7-4644-A10E-0A6DE14640C0}" type="pres">
      <dgm:prSet presAssocID="{7E520CCC-DF1E-440E-97AB-993A08A96F4A}" presName="compNode" presStyleCnt="0"/>
      <dgm:spPr/>
    </dgm:pt>
    <dgm:pt modelId="{DF685A15-E558-40ED-B0F9-28D9E51D0669}" type="pres">
      <dgm:prSet presAssocID="{7E520CCC-DF1E-440E-97AB-993A08A96F4A}" presName="iconBgRect" presStyleLbl="bgShp" presStyleIdx="1" presStyleCnt="3"/>
      <dgm:spPr>
        <a:prstGeom prst="round2DiagRect">
          <a:avLst>
            <a:gd name="adj1" fmla="val 29727"/>
            <a:gd name="adj2" fmla="val 0"/>
          </a:avLst>
        </a:prstGeom>
      </dgm:spPr>
    </dgm:pt>
    <dgm:pt modelId="{871FEA42-6224-460C-BAA9-EF2E7218E496}" type="pres">
      <dgm:prSet presAssocID="{7E520CCC-DF1E-440E-97AB-993A08A96F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ECCE9641-DD03-48AE-92C2-D04EB4165D78}" type="pres">
      <dgm:prSet presAssocID="{7E520CCC-DF1E-440E-97AB-993A08A96F4A}" presName="spaceRect" presStyleCnt="0"/>
      <dgm:spPr/>
    </dgm:pt>
    <dgm:pt modelId="{276C4AB2-AE18-4F12-95BD-A97F861DE286}" type="pres">
      <dgm:prSet presAssocID="{7E520CCC-DF1E-440E-97AB-993A08A96F4A}" presName="textRect" presStyleLbl="revTx" presStyleIdx="1" presStyleCnt="3">
        <dgm:presLayoutVars>
          <dgm:chMax val="1"/>
          <dgm:chPref val="1"/>
        </dgm:presLayoutVars>
      </dgm:prSet>
      <dgm:spPr/>
    </dgm:pt>
    <dgm:pt modelId="{E4AFE826-7B0B-47FA-9D77-1BD049D67D04}" type="pres">
      <dgm:prSet presAssocID="{E8D94119-4882-4EC1-9E2D-D04794158709}" presName="sibTrans" presStyleCnt="0"/>
      <dgm:spPr/>
    </dgm:pt>
    <dgm:pt modelId="{3A05DA99-7D8B-43D3-91A2-2AD26A243347}" type="pres">
      <dgm:prSet presAssocID="{4F2F848E-7C2E-4BFD-B9C8-B9A11EC3554A}" presName="compNode" presStyleCnt="0"/>
      <dgm:spPr/>
    </dgm:pt>
    <dgm:pt modelId="{9FDE58B3-5166-45AE-8FF0-635605FBF4EB}" type="pres">
      <dgm:prSet presAssocID="{4F2F848E-7C2E-4BFD-B9C8-B9A11EC3554A}" presName="iconBgRect" presStyleLbl="bgShp" presStyleIdx="2" presStyleCnt="3"/>
      <dgm:spPr>
        <a:prstGeom prst="round2DiagRect">
          <a:avLst>
            <a:gd name="adj1" fmla="val 29727"/>
            <a:gd name="adj2" fmla="val 0"/>
          </a:avLst>
        </a:prstGeom>
      </dgm:spPr>
    </dgm:pt>
    <dgm:pt modelId="{5C2C9B27-102F-4A53-9663-B2A3AE9D691D}" type="pres">
      <dgm:prSet presAssocID="{4F2F848E-7C2E-4BFD-B9C8-B9A11EC355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12D259C2-8E5B-4405-9CA6-126F531A55AE}" type="pres">
      <dgm:prSet presAssocID="{4F2F848E-7C2E-4BFD-B9C8-B9A11EC3554A}" presName="spaceRect" presStyleCnt="0"/>
      <dgm:spPr/>
    </dgm:pt>
    <dgm:pt modelId="{DC1DF902-C710-4B23-9426-E55B5FB7D469}" type="pres">
      <dgm:prSet presAssocID="{4F2F848E-7C2E-4BFD-B9C8-B9A11EC3554A}" presName="textRect" presStyleLbl="revTx" presStyleIdx="2" presStyleCnt="3">
        <dgm:presLayoutVars>
          <dgm:chMax val="1"/>
          <dgm:chPref val="1"/>
        </dgm:presLayoutVars>
      </dgm:prSet>
      <dgm:spPr/>
    </dgm:pt>
  </dgm:ptLst>
  <dgm:cxnLst>
    <dgm:cxn modelId="{09987F0A-C206-46E0-8F88-E7240F7AB6EB}" srcId="{83201C77-AD68-4080-B015-3B0DD82AC908}" destId="{7E520CCC-DF1E-440E-97AB-993A08A96F4A}" srcOrd="1" destOrd="0" parTransId="{CFF189F3-E208-47CB-A553-495EE5EA421A}" sibTransId="{E8D94119-4882-4EC1-9E2D-D04794158709}"/>
    <dgm:cxn modelId="{56AE601C-0109-4F92-9462-9595E9EE8BCB}" type="presOf" srcId="{4F2F848E-7C2E-4BFD-B9C8-B9A11EC3554A}" destId="{DC1DF902-C710-4B23-9426-E55B5FB7D469}" srcOrd="0" destOrd="0" presId="urn:microsoft.com/office/officeart/2018/5/layout/IconLeafLabelList"/>
    <dgm:cxn modelId="{CBB1E73D-40DB-4C0E-B27E-F36C07D67076}" srcId="{83201C77-AD68-4080-B015-3B0DD82AC908}" destId="{4F2F848E-7C2E-4BFD-B9C8-B9A11EC3554A}" srcOrd="2" destOrd="0" parTransId="{5128B3AC-D1E2-403C-B5FF-F2553B444DC5}" sibTransId="{4A4F2260-AB7C-47CD-A526-56980A248DAC}"/>
    <dgm:cxn modelId="{5A18DC97-BD37-4A6A-AD99-9F81D0D3D824}" type="presOf" srcId="{83201C77-AD68-4080-B015-3B0DD82AC908}" destId="{C6A1A49B-9EEB-4D9C-8167-90BBB57CE982}" srcOrd="0" destOrd="0" presId="urn:microsoft.com/office/officeart/2018/5/layout/IconLeafLabelList"/>
    <dgm:cxn modelId="{B1A99FDC-114E-4325-AB26-31072E29B8A9}" type="presOf" srcId="{DC851E6C-0614-4912-B8DD-1BD53AB54D4A}" destId="{EFBCC831-E773-4851-89D2-080C424A4AA3}" srcOrd="0" destOrd="0" presId="urn:microsoft.com/office/officeart/2018/5/layout/IconLeafLabelList"/>
    <dgm:cxn modelId="{8E97C7FA-F2A5-46EA-8868-A39C9BA83B8A}" srcId="{83201C77-AD68-4080-B015-3B0DD82AC908}" destId="{DC851E6C-0614-4912-B8DD-1BD53AB54D4A}" srcOrd="0" destOrd="0" parTransId="{CA26805F-9036-4D90-9AA9-90AF46C2C7C6}" sibTransId="{4DB2DF5B-DB9B-4EBD-AAD7-288FFE457B13}"/>
    <dgm:cxn modelId="{29FA75FC-C0C9-4214-8FC4-5EDDC2D05AFF}" type="presOf" srcId="{7E520CCC-DF1E-440E-97AB-993A08A96F4A}" destId="{276C4AB2-AE18-4F12-95BD-A97F861DE286}" srcOrd="0" destOrd="0" presId="urn:microsoft.com/office/officeart/2018/5/layout/IconLeafLabelList"/>
    <dgm:cxn modelId="{960494C2-47DC-4C52-B4BD-4E3F18D15D18}" type="presParOf" srcId="{C6A1A49B-9EEB-4D9C-8167-90BBB57CE982}" destId="{EAE1F993-890E-4B7C-A8BE-794192779C8A}" srcOrd="0" destOrd="0" presId="urn:microsoft.com/office/officeart/2018/5/layout/IconLeafLabelList"/>
    <dgm:cxn modelId="{B09D2EE0-C28B-4979-878D-88BC3446423E}" type="presParOf" srcId="{EAE1F993-890E-4B7C-A8BE-794192779C8A}" destId="{C53CA1F7-2D8C-4306-AC27-8889E52E4E24}" srcOrd="0" destOrd="0" presId="urn:microsoft.com/office/officeart/2018/5/layout/IconLeafLabelList"/>
    <dgm:cxn modelId="{AE461A09-83B7-4A9A-9DBD-359F74FB99E4}" type="presParOf" srcId="{EAE1F993-890E-4B7C-A8BE-794192779C8A}" destId="{6E5B68E4-0A30-4E8C-888E-E9EC638500E3}" srcOrd="1" destOrd="0" presId="urn:microsoft.com/office/officeart/2018/5/layout/IconLeafLabelList"/>
    <dgm:cxn modelId="{CA9F3994-4015-4E38-BD5E-4E8EB1734188}" type="presParOf" srcId="{EAE1F993-890E-4B7C-A8BE-794192779C8A}" destId="{1254C94B-EE0C-4BF9-8D23-1E3DA3DE78F6}" srcOrd="2" destOrd="0" presId="urn:microsoft.com/office/officeart/2018/5/layout/IconLeafLabelList"/>
    <dgm:cxn modelId="{FAFCB0FA-CCAD-41CC-B473-D0A175D57E05}" type="presParOf" srcId="{EAE1F993-890E-4B7C-A8BE-794192779C8A}" destId="{EFBCC831-E773-4851-89D2-080C424A4AA3}" srcOrd="3" destOrd="0" presId="urn:microsoft.com/office/officeart/2018/5/layout/IconLeafLabelList"/>
    <dgm:cxn modelId="{D9DB7496-7EDF-4C2D-B528-AE3A2B4C4DF4}" type="presParOf" srcId="{C6A1A49B-9EEB-4D9C-8167-90BBB57CE982}" destId="{C8C60C52-D451-4811-A1E0-18F8347CB385}" srcOrd="1" destOrd="0" presId="urn:microsoft.com/office/officeart/2018/5/layout/IconLeafLabelList"/>
    <dgm:cxn modelId="{811C9D52-27B2-41A4-95C1-E74F1191DFAA}" type="presParOf" srcId="{C6A1A49B-9EEB-4D9C-8167-90BBB57CE982}" destId="{EC1EE5ED-C1A7-4644-A10E-0A6DE14640C0}" srcOrd="2" destOrd="0" presId="urn:microsoft.com/office/officeart/2018/5/layout/IconLeafLabelList"/>
    <dgm:cxn modelId="{B214811B-8489-46E9-A6D6-50F575B3C5C5}" type="presParOf" srcId="{EC1EE5ED-C1A7-4644-A10E-0A6DE14640C0}" destId="{DF685A15-E558-40ED-B0F9-28D9E51D0669}" srcOrd="0" destOrd="0" presId="urn:microsoft.com/office/officeart/2018/5/layout/IconLeafLabelList"/>
    <dgm:cxn modelId="{53523DCC-AAD3-49E1-B69D-091C00BDF686}" type="presParOf" srcId="{EC1EE5ED-C1A7-4644-A10E-0A6DE14640C0}" destId="{871FEA42-6224-460C-BAA9-EF2E7218E496}" srcOrd="1" destOrd="0" presId="urn:microsoft.com/office/officeart/2018/5/layout/IconLeafLabelList"/>
    <dgm:cxn modelId="{260FD45F-9678-4B5B-87D4-492CCF29816A}" type="presParOf" srcId="{EC1EE5ED-C1A7-4644-A10E-0A6DE14640C0}" destId="{ECCE9641-DD03-48AE-92C2-D04EB4165D78}" srcOrd="2" destOrd="0" presId="urn:microsoft.com/office/officeart/2018/5/layout/IconLeafLabelList"/>
    <dgm:cxn modelId="{D88FAB2F-3215-41CA-811C-AA59AEF31E66}" type="presParOf" srcId="{EC1EE5ED-C1A7-4644-A10E-0A6DE14640C0}" destId="{276C4AB2-AE18-4F12-95BD-A97F861DE286}" srcOrd="3" destOrd="0" presId="urn:microsoft.com/office/officeart/2018/5/layout/IconLeafLabelList"/>
    <dgm:cxn modelId="{2CAEC5C7-1B82-4BE8-8A0C-400EDD16D2E6}" type="presParOf" srcId="{C6A1A49B-9EEB-4D9C-8167-90BBB57CE982}" destId="{E4AFE826-7B0B-47FA-9D77-1BD049D67D04}" srcOrd="3" destOrd="0" presId="urn:microsoft.com/office/officeart/2018/5/layout/IconLeafLabelList"/>
    <dgm:cxn modelId="{C4A9271A-D941-4DB5-8F6A-2E42323771B8}" type="presParOf" srcId="{C6A1A49B-9EEB-4D9C-8167-90BBB57CE982}" destId="{3A05DA99-7D8B-43D3-91A2-2AD26A243347}" srcOrd="4" destOrd="0" presId="urn:microsoft.com/office/officeart/2018/5/layout/IconLeafLabelList"/>
    <dgm:cxn modelId="{ECF12A39-52E3-42C7-8BEF-BA90462CDC2F}" type="presParOf" srcId="{3A05DA99-7D8B-43D3-91A2-2AD26A243347}" destId="{9FDE58B3-5166-45AE-8FF0-635605FBF4EB}" srcOrd="0" destOrd="0" presId="urn:microsoft.com/office/officeart/2018/5/layout/IconLeafLabelList"/>
    <dgm:cxn modelId="{A1409DA3-D86A-4B4D-8F3E-E3C70C511AA9}" type="presParOf" srcId="{3A05DA99-7D8B-43D3-91A2-2AD26A243347}" destId="{5C2C9B27-102F-4A53-9663-B2A3AE9D691D}" srcOrd="1" destOrd="0" presId="urn:microsoft.com/office/officeart/2018/5/layout/IconLeafLabelList"/>
    <dgm:cxn modelId="{21C55B19-E9DE-4AF6-988A-C08BB2796179}" type="presParOf" srcId="{3A05DA99-7D8B-43D3-91A2-2AD26A243347}" destId="{12D259C2-8E5B-4405-9CA6-126F531A55AE}" srcOrd="2" destOrd="0" presId="urn:microsoft.com/office/officeart/2018/5/layout/IconLeafLabelList"/>
    <dgm:cxn modelId="{750C3FB8-AF91-4DC5-94C8-C1818C8AD2FB}" type="presParOf" srcId="{3A05DA99-7D8B-43D3-91A2-2AD26A243347}" destId="{DC1DF902-C710-4B23-9426-E55B5FB7D46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0BB3B9-67A1-465A-B29B-560D8427054B}" type="doc">
      <dgm:prSet loTypeId="urn:microsoft.com/office/officeart/2005/8/layout/vProcess5" loCatId="process" qsTypeId="urn:microsoft.com/office/officeart/2005/8/quickstyle/simple4" qsCatId="simple" csTypeId="urn:microsoft.com/office/officeart/2005/8/colors/colorful5" csCatId="colorful"/>
      <dgm:spPr/>
      <dgm:t>
        <a:bodyPr/>
        <a:lstStyle/>
        <a:p>
          <a:endParaRPr lang="en-US"/>
        </a:p>
      </dgm:t>
    </dgm:pt>
    <dgm:pt modelId="{2A6C9BBB-9D83-4C63-A9FE-42923F795D12}">
      <dgm:prSet/>
      <dgm:spPr/>
      <dgm:t>
        <a:bodyPr/>
        <a:lstStyle/>
        <a:p>
          <a:r>
            <a:rPr lang="en-US"/>
            <a:t>Place the detector where it will not be disturbed and where there is plenty of room for it.</a:t>
          </a:r>
        </a:p>
      </dgm:t>
    </dgm:pt>
    <dgm:pt modelId="{913192A2-AFA0-421B-9E1A-AB0DDC3AD12C}" type="parTrans" cxnId="{8C474EC6-A76B-4A59-91F6-B91665B117AF}">
      <dgm:prSet/>
      <dgm:spPr/>
      <dgm:t>
        <a:bodyPr/>
        <a:lstStyle/>
        <a:p>
          <a:endParaRPr lang="en-US"/>
        </a:p>
      </dgm:t>
    </dgm:pt>
    <dgm:pt modelId="{372987B4-3E86-4A5F-A508-EC5504ED279B}" type="sibTrans" cxnId="{8C474EC6-A76B-4A59-91F6-B91665B117AF}">
      <dgm:prSet/>
      <dgm:spPr/>
      <dgm:t>
        <a:bodyPr/>
        <a:lstStyle/>
        <a:p>
          <a:endParaRPr lang="en-US"/>
        </a:p>
      </dgm:t>
    </dgm:pt>
    <dgm:pt modelId="{5E878065-FF62-4BE4-8735-BBA38952A647}">
      <dgm:prSet/>
      <dgm:spPr/>
      <dgm:t>
        <a:bodyPr/>
        <a:lstStyle/>
        <a:p>
          <a:r>
            <a:rPr lang="en-US"/>
            <a:t>Do not place the detector near drafts caused by heating, ventilating and air conditioning vents, doors, fans, and windows. </a:t>
          </a:r>
        </a:p>
      </dgm:t>
    </dgm:pt>
    <dgm:pt modelId="{A36DDE3D-3293-4614-BAA7-152FB3426EAB}" type="parTrans" cxnId="{CB16A018-FFB5-46BF-A955-BA1491459A89}">
      <dgm:prSet/>
      <dgm:spPr/>
      <dgm:t>
        <a:bodyPr/>
        <a:lstStyle/>
        <a:p>
          <a:endParaRPr lang="en-US"/>
        </a:p>
      </dgm:t>
    </dgm:pt>
    <dgm:pt modelId="{502D3ED0-EAA1-4700-8B82-1F30BCC089B8}" type="sibTrans" cxnId="{CB16A018-FFB5-46BF-A955-BA1491459A89}">
      <dgm:prSet/>
      <dgm:spPr/>
      <dgm:t>
        <a:bodyPr/>
        <a:lstStyle/>
        <a:p>
          <a:endParaRPr lang="en-US"/>
        </a:p>
      </dgm:t>
    </dgm:pt>
    <dgm:pt modelId="{C1C193C3-CF43-4EBD-A858-49224FE9FEB8}">
      <dgm:prSet/>
      <dgm:spPr/>
      <dgm:t>
        <a:bodyPr/>
        <a:lstStyle/>
        <a:p>
          <a:r>
            <a:rPr lang="en-US"/>
            <a:t>Avoid areas with high humidity, excessive heat, like fireplaces or direct sunlight.</a:t>
          </a:r>
        </a:p>
      </dgm:t>
    </dgm:pt>
    <dgm:pt modelId="{34342F77-9752-4F93-A4B7-729DF891C5A2}" type="parTrans" cxnId="{E80B1ABB-CD8F-49C1-BDD4-32A97C9F9F7F}">
      <dgm:prSet/>
      <dgm:spPr/>
      <dgm:t>
        <a:bodyPr/>
        <a:lstStyle/>
        <a:p>
          <a:endParaRPr lang="en-US"/>
        </a:p>
      </dgm:t>
    </dgm:pt>
    <dgm:pt modelId="{2FD44544-00E0-498A-9951-EBFB1128491C}" type="sibTrans" cxnId="{E80B1ABB-CD8F-49C1-BDD4-32A97C9F9F7F}">
      <dgm:prSet/>
      <dgm:spPr/>
      <dgm:t>
        <a:bodyPr/>
        <a:lstStyle/>
        <a:p>
          <a:endParaRPr lang="en-US"/>
        </a:p>
      </dgm:t>
    </dgm:pt>
    <dgm:pt modelId="{8DB9DD98-D534-41AB-A6EF-E11D22C9378F}">
      <dgm:prSet/>
      <dgm:spPr/>
      <dgm:t>
        <a:bodyPr/>
        <a:lstStyle/>
        <a:p>
          <a:r>
            <a:rPr lang="en-US"/>
            <a:t>If there is a window or other opening place the detector at least 90 centimeters (3 feet) away.</a:t>
          </a:r>
        </a:p>
      </dgm:t>
    </dgm:pt>
    <dgm:pt modelId="{61D4878C-B9E4-4DE2-96A1-05B6B509985A}" type="parTrans" cxnId="{BDF92FEC-9D14-4242-B847-F5162F76D5E0}">
      <dgm:prSet/>
      <dgm:spPr/>
      <dgm:t>
        <a:bodyPr/>
        <a:lstStyle/>
        <a:p>
          <a:endParaRPr lang="en-US"/>
        </a:p>
      </dgm:t>
    </dgm:pt>
    <dgm:pt modelId="{6A38FB66-E431-4913-BE84-49C7D9578707}" type="sibTrans" cxnId="{BDF92FEC-9D14-4242-B847-F5162F76D5E0}">
      <dgm:prSet/>
      <dgm:spPr/>
      <dgm:t>
        <a:bodyPr/>
        <a:lstStyle/>
        <a:p>
          <a:endParaRPr lang="en-US"/>
        </a:p>
      </dgm:t>
    </dgm:pt>
    <dgm:pt modelId="{A21FB99C-B62A-43BF-A30E-16FB9BD8A92F}">
      <dgm:prSet/>
      <dgm:spPr/>
      <dgm:t>
        <a:bodyPr/>
        <a:lstStyle/>
        <a:p>
          <a:r>
            <a:rPr lang="en-US"/>
            <a:t>Place the detector away from openings (e.g., windows) place the detector 30 centimeters (1 foot) from the walls.</a:t>
          </a:r>
        </a:p>
      </dgm:t>
    </dgm:pt>
    <dgm:pt modelId="{8A523FF9-1103-471C-B0B2-E3BE2B0EAF3B}" type="parTrans" cxnId="{FC2D979D-D4AD-4235-8117-D2A4AE7F2955}">
      <dgm:prSet/>
      <dgm:spPr/>
      <dgm:t>
        <a:bodyPr/>
        <a:lstStyle/>
        <a:p>
          <a:endParaRPr lang="en-US"/>
        </a:p>
      </dgm:t>
    </dgm:pt>
    <dgm:pt modelId="{ABF6C766-01FE-4994-9E7E-05BC0F770BAB}" type="sibTrans" cxnId="{FC2D979D-D4AD-4235-8117-D2A4AE7F2955}">
      <dgm:prSet/>
      <dgm:spPr/>
      <dgm:t>
        <a:bodyPr/>
        <a:lstStyle/>
        <a:p>
          <a:endParaRPr lang="en-US"/>
        </a:p>
      </dgm:t>
    </dgm:pt>
    <dgm:pt modelId="{B6AC2E83-6C09-6445-9E8F-C46189B3212D}" type="pres">
      <dgm:prSet presAssocID="{770BB3B9-67A1-465A-B29B-560D8427054B}" presName="outerComposite" presStyleCnt="0">
        <dgm:presLayoutVars>
          <dgm:chMax val="5"/>
          <dgm:dir/>
          <dgm:resizeHandles val="exact"/>
        </dgm:presLayoutVars>
      </dgm:prSet>
      <dgm:spPr/>
    </dgm:pt>
    <dgm:pt modelId="{E454D91B-2F3A-2D40-B492-373A52E3BA43}" type="pres">
      <dgm:prSet presAssocID="{770BB3B9-67A1-465A-B29B-560D8427054B}" presName="dummyMaxCanvas" presStyleCnt="0">
        <dgm:presLayoutVars/>
      </dgm:prSet>
      <dgm:spPr/>
    </dgm:pt>
    <dgm:pt modelId="{E510B3F4-D008-1B4F-ACE2-36972A222A7E}" type="pres">
      <dgm:prSet presAssocID="{770BB3B9-67A1-465A-B29B-560D8427054B}" presName="FiveNodes_1" presStyleLbl="node1" presStyleIdx="0" presStyleCnt="5">
        <dgm:presLayoutVars>
          <dgm:bulletEnabled val="1"/>
        </dgm:presLayoutVars>
      </dgm:prSet>
      <dgm:spPr/>
    </dgm:pt>
    <dgm:pt modelId="{23877FDC-7190-704F-9DA9-AC802462B07C}" type="pres">
      <dgm:prSet presAssocID="{770BB3B9-67A1-465A-B29B-560D8427054B}" presName="FiveNodes_2" presStyleLbl="node1" presStyleIdx="1" presStyleCnt="5">
        <dgm:presLayoutVars>
          <dgm:bulletEnabled val="1"/>
        </dgm:presLayoutVars>
      </dgm:prSet>
      <dgm:spPr/>
    </dgm:pt>
    <dgm:pt modelId="{42A2092E-CE02-9842-927E-67B6D08330A9}" type="pres">
      <dgm:prSet presAssocID="{770BB3B9-67A1-465A-B29B-560D8427054B}" presName="FiveNodes_3" presStyleLbl="node1" presStyleIdx="2" presStyleCnt="5">
        <dgm:presLayoutVars>
          <dgm:bulletEnabled val="1"/>
        </dgm:presLayoutVars>
      </dgm:prSet>
      <dgm:spPr/>
    </dgm:pt>
    <dgm:pt modelId="{B1E8C7D6-DB53-CF41-A59E-8615F83F94EE}" type="pres">
      <dgm:prSet presAssocID="{770BB3B9-67A1-465A-B29B-560D8427054B}" presName="FiveNodes_4" presStyleLbl="node1" presStyleIdx="3" presStyleCnt="5">
        <dgm:presLayoutVars>
          <dgm:bulletEnabled val="1"/>
        </dgm:presLayoutVars>
      </dgm:prSet>
      <dgm:spPr/>
    </dgm:pt>
    <dgm:pt modelId="{7418C593-D74F-DC46-9001-7E020D763153}" type="pres">
      <dgm:prSet presAssocID="{770BB3B9-67A1-465A-B29B-560D8427054B}" presName="FiveNodes_5" presStyleLbl="node1" presStyleIdx="4" presStyleCnt="5">
        <dgm:presLayoutVars>
          <dgm:bulletEnabled val="1"/>
        </dgm:presLayoutVars>
      </dgm:prSet>
      <dgm:spPr/>
    </dgm:pt>
    <dgm:pt modelId="{2A0FA41C-4CF2-D94C-B3FF-3F7270D6C27C}" type="pres">
      <dgm:prSet presAssocID="{770BB3B9-67A1-465A-B29B-560D8427054B}" presName="FiveConn_1-2" presStyleLbl="fgAccFollowNode1" presStyleIdx="0" presStyleCnt="4">
        <dgm:presLayoutVars>
          <dgm:bulletEnabled val="1"/>
        </dgm:presLayoutVars>
      </dgm:prSet>
      <dgm:spPr/>
    </dgm:pt>
    <dgm:pt modelId="{E118C804-D7FE-B141-9783-1509E6F892A7}" type="pres">
      <dgm:prSet presAssocID="{770BB3B9-67A1-465A-B29B-560D8427054B}" presName="FiveConn_2-3" presStyleLbl="fgAccFollowNode1" presStyleIdx="1" presStyleCnt="4">
        <dgm:presLayoutVars>
          <dgm:bulletEnabled val="1"/>
        </dgm:presLayoutVars>
      </dgm:prSet>
      <dgm:spPr/>
    </dgm:pt>
    <dgm:pt modelId="{6BA0560B-D0B3-AC45-B98A-1F17383ABF01}" type="pres">
      <dgm:prSet presAssocID="{770BB3B9-67A1-465A-B29B-560D8427054B}" presName="FiveConn_3-4" presStyleLbl="fgAccFollowNode1" presStyleIdx="2" presStyleCnt="4">
        <dgm:presLayoutVars>
          <dgm:bulletEnabled val="1"/>
        </dgm:presLayoutVars>
      </dgm:prSet>
      <dgm:spPr/>
    </dgm:pt>
    <dgm:pt modelId="{94AE2C70-AB5A-604D-A76A-15C0BE65E9E2}" type="pres">
      <dgm:prSet presAssocID="{770BB3B9-67A1-465A-B29B-560D8427054B}" presName="FiveConn_4-5" presStyleLbl="fgAccFollowNode1" presStyleIdx="3" presStyleCnt="4">
        <dgm:presLayoutVars>
          <dgm:bulletEnabled val="1"/>
        </dgm:presLayoutVars>
      </dgm:prSet>
      <dgm:spPr/>
    </dgm:pt>
    <dgm:pt modelId="{0C2A1A2F-2EB6-7C45-99C6-209D52F5925A}" type="pres">
      <dgm:prSet presAssocID="{770BB3B9-67A1-465A-B29B-560D8427054B}" presName="FiveNodes_1_text" presStyleLbl="node1" presStyleIdx="4" presStyleCnt="5">
        <dgm:presLayoutVars>
          <dgm:bulletEnabled val="1"/>
        </dgm:presLayoutVars>
      </dgm:prSet>
      <dgm:spPr/>
    </dgm:pt>
    <dgm:pt modelId="{9131073C-4B56-C54A-BAB9-E586B8273C2A}" type="pres">
      <dgm:prSet presAssocID="{770BB3B9-67A1-465A-B29B-560D8427054B}" presName="FiveNodes_2_text" presStyleLbl="node1" presStyleIdx="4" presStyleCnt="5">
        <dgm:presLayoutVars>
          <dgm:bulletEnabled val="1"/>
        </dgm:presLayoutVars>
      </dgm:prSet>
      <dgm:spPr/>
    </dgm:pt>
    <dgm:pt modelId="{4ADA33FE-3EA9-1344-8995-0E85945B3C89}" type="pres">
      <dgm:prSet presAssocID="{770BB3B9-67A1-465A-B29B-560D8427054B}" presName="FiveNodes_3_text" presStyleLbl="node1" presStyleIdx="4" presStyleCnt="5">
        <dgm:presLayoutVars>
          <dgm:bulletEnabled val="1"/>
        </dgm:presLayoutVars>
      </dgm:prSet>
      <dgm:spPr/>
    </dgm:pt>
    <dgm:pt modelId="{CC242E55-0A0F-FC47-ACB0-B98A16F5AFF9}" type="pres">
      <dgm:prSet presAssocID="{770BB3B9-67A1-465A-B29B-560D8427054B}" presName="FiveNodes_4_text" presStyleLbl="node1" presStyleIdx="4" presStyleCnt="5">
        <dgm:presLayoutVars>
          <dgm:bulletEnabled val="1"/>
        </dgm:presLayoutVars>
      </dgm:prSet>
      <dgm:spPr/>
    </dgm:pt>
    <dgm:pt modelId="{9FFD5D28-2BCB-0B4D-936A-43243701C3E6}" type="pres">
      <dgm:prSet presAssocID="{770BB3B9-67A1-465A-B29B-560D8427054B}" presName="FiveNodes_5_text" presStyleLbl="node1" presStyleIdx="4" presStyleCnt="5">
        <dgm:presLayoutVars>
          <dgm:bulletEnabled val="1"/>
        </dgm:presLayoutVars>
      </dgm:prSet>
      <dgm:spPr/>
    </dgm:pt>
  </dgm:ptLst>
  <dgm:cxnLst>
    <dgm:cxn modelId="{4075B500-D5B5-A745-9585-A6FB03F43937}" type="presOf" srcId="{A21FB99C-B62A-43BF-A30E-16FB9BD8A92F}" destId="{7418C593-D74F-DC46-9001-7E020D763153}" srcOrd="0" destOrd="0" presId="urn:microsoft.com/office/officeart/2005/8/layout/vProcess5"/>
    <dgm:cxn modelId="{CB16A018-FFB5-46BF-A955-BA1491459A89}" srcId="{770BB3B9-67A1-465A-B29B-560D8427054B}" destId="{5E878065-FF62-4BE4-8735-BBA38952A647}" srcOrd="1" destOrd="0" parTransId="{A36DDE3D-3293-4614-BAA7-152FB3426EAB}" sibTransId="{502D3ED0-EAA1-4700-8B82-1F30BCC089B8}"/>
    <dgm:cxn modelId="{A34D141E-7ADB-A24C-BCF4-2238A69B81A2}" type="presOf" srcId="{C1C193C3-CF43-4EBD-A858-49224FE9FEB8}" destId="{4ADA33FE-3EA9-1344-8995-0E85945B3C89}" srcOrd="1" destOrd="0" presId="urn:microsoft.com/office/officeart/2005/8/layout/vProcess5"/>
    <dgm:cxn modelId="{7065E91F-6A1B-2F47-AA7B-710615728CAF}" type="presOf" srcId="{C1C193C3-CF43-4EBD-A858-49224FE9FEB8}" destId="{42A2092E-CE02-9842-927E-67B6D08330A9}" srcOrd="0" destOrd="0" presId="urn:microsoft.com/office/officeart/2005/8/layout/vProcess5"/>
    <dgm:cxn modelId="{FA18003E-6A3F-654D-90BE-DD7B399D6370}" type="presOf" srcId="{2A6C9BBB-9D83-4C63-A9FE-42923F795D12}" destId="{E510B3F4-D008-1B4F-ACE2-36972A222A7E}" srcOrd="0" destOrd="0" presId="urn:microsoft.com/office/officeart/2005/8/layout/vProcess5"/>
    <dgm:cxn modelId="{2BC02949-0624-7846-BEB6-2FF494845934}" type="presOf" srcId="{502D3ED0-EAA1-4700-8B82-1F30BCC089B8}" destId="{E118C804-D7FE-B141-9783-1509E6F892A7}" srcOrd="0" destOrd="0" presId="urn:microsoft.com/office/officeart/2005/8/layout/vProcess5"/>
    <dgm:cxn modelId="{68EEB64E-B65E-3F43-B385-1E2F488DA8F5}" type="presOf" srcId="{8DB9DD98-D534-41AB-A6EF-E11D22C9378F}" destId="{CC242E55-0A0F-FC47-ACB0-B98A16F5AFF9}" srcOrd="1" destOrd="0" presId="urn:microsoft.com/office/officeart/2005/8/layout/vProcess5"/>
    <dgm:cxn modelId="{8ECC7256-3DBB-E046-954F-91F20D40D15F}" type="presOf" srcId="{2FD44544-00E0-498A-9951-EBFB1128491C}" destId="{6BA0560B-D0B3-AC45-B98A-1F17383ABF01}" srcOrd="0" destOrd="0" presId="urn:microsoft.com/office/officeart/2005/8/layout/vProcess5"/>
    <dgm:cxn modelId="{763AF557-2B5E-E743-BE15-B099DAA0E4E4}" type="presOf" srcId="{2A6C9BBB-9D83-4C63-A9FE-42923F795D12}" destId="{0C2A1A2F-2EB6-7C45-99C6-209D52F5925A}" srcOrd="1" destOrd="0" presId="urn:microsoft.com/office/officeart/2005/8/layout/vProcess5"/>
    <dgm:cxn modelId="{9233877B-E51E-3347-8FAE-DFE0FC72DB09}" type="presOf" srcId="{770BB3B9-67A1-465A-B29B-560D8427054B}" destId="{B6AC2E83-6C09-6445-9E8F-C46189B3212D}" srcOrd="0" destOrd="0" presId="urn:microsoft.com/office/officeart/2005/8/layout/vProcess5"/>
    <dgm:cxn modelId="{FC2D979D-D4AD-4235-8117-D2A4AE7F2955}" srcId="{770BB3B9-67A1-465A-B29B-560D8427054B}" destId="{A21FB99C-B62A-43BF-A30E-16FB9BD8A92F}" srcOrd="4" destOrd="0" parTransId="{8A523FF9-1103-471C-B0B2-E3BE2B0EAF3B}" sibTransId="{ABF6C766-01FE-4994-9E7E-05BC0F770BAB}"/>
    <dgm:cxn modelId="{884943A6-42A2-B648-95E9-AF911F29A674}" type="presOf" srcId="{A21FB99C-B62A-43BF-A30E-16FB9BD8A92F}" destId="{9FFD5D28-2BCB-0B4D-936A-43243701C3E6}" srcOrd="1" destOrd="0" presId="urn:microsoft.com/office/officeart/2005/8/layout/vProcess5"/>
    <dgm:cxn modelId="{C9096BB7-5680-994E-AACB-299AD60A385C}" type="presOf" srcId="{6A38FB66-E431-4913-BE84-49C7D9578707}" destId="{94AE2C70-AB5A-604D-A76A-15C0BE65E9E2}" srcOrd="0" destOrd="0" presId="urn:microsoft.com/office/officeart/2005/8/layout/vProcess5"/>
    <dgm:cxn modelId="{E80B1ABB-CD8F-49C1-BDD4-32A97C9F9F7F}" srcId="{770BB3B9-67A1-465A-B29B-560D8427054B}" destId="{C1C193C3-CF43-4EBD-A858-49224FE9FEB8}" srcOrd="2" destOrd="0" parTransId="{34342F77-9752-4F93-A4B7-729DF891C5A2}" sibTransId="{2FD44544-00E0-498A-9951-EBFB1128491C}"/>
    <dgm:cxn modelId="{84BAA1BD-795A-CF47-9CBB-8FC4422FF4F1}" type="presOf" srcId="{5E878065-FF62-4BE4-8735-BBA38952A647}" destId="{23877FDC-7190-704F-9DA9-AC802462B07C}" srcOrd="0" destOrd="0" presId="urn:microsoft.com/office/officeart/2005/8/layout/vProcess5"/>
    <dgm:cxn modelId="{8C474EC6-A76B-4A59-91F6-B91665B117AF}" srcId="{770BB3B9-67A1-465A-B29B-560D8427054B}" destId="{2A6C9BBB-9D83-4C63-A9FE-42923F795D12}" srcOrd="0" destOrd="0" parTransId="{913192A2-AFA0-421B-9E1A-AB0DDC3AD12C}" sibTransId="{372987B4-3E86-4A5F-A508-EC5504ED279B}"/>
    <dgm:cxn modelId="{7A1F6CE1-CA2A-1743-A5AB-2997C7E6CAFB}" type="presOf" srcId="{8DB9DD98-D534-41AB-A6EF-E11D22C9378F}" destId="{B1E8C7D6-DB53-CF41-A59E-8615F83F94EE}" srcOrd="0" destOrd="0" presId="urn:microsoft.com/office/officeart/2005/8/layout/vProcess5"/>
    <dgm:cxn modelId="{BDF92FEC-9D14-4242-B847-F5162F76D5E0}" srcId="{770BB3B9-67A1-465A-B29B-560D8427054B}" destId="{8DB9DD98-D534-41AB-A6EF-E11D22C9378F}" srcOrd="3" destOrd="0" parTransId="{61D4878C-B9E4-4DE2-96A1-05B6B509985A}" sibTransId="{6A38FB66-E431-4913-BE84-49C7D9578707}"/>
    <dgm:cxn modelId="{EA4C84F0-8C95-6D46-B850-69234ECAD6BC}" type="presOf" srcId="{5E878065-FF62-4BE4-8735-BBA38952A647}" destId="{9131073C-4B56-C54A-BAB9-E586B8273C2A}" srcOrd="1" destOrd="0" presId="urn:microsoft.com/office/officeart/2005/8/layout/vProcess5"/>
    <dgm:cxn modelId="{629A0BF9-EAAB-4D42-8CCC-3631471DE46C}" type="presOf" srcId="{372987B4-3E86-4A5F-A508-EC5504ED279B}" destId="{2A0FA41C-4CF2-D94C-B3FF-3F7270D6C27C}" srcOrd="0" destOrd="0" presId="urn:microsoft.com/office/officeart/2005/8/layout/vProcess5"/>
    <dgm:cxn modelId="{36AEC5CE-5C33-EE4C-98C9-CABE6C75956E}" type="presParOf" srcId="{B6AC2E83-6C09-6445-9E8F-C46189B3212D}" destId="{E454D91B-2F3A-2D40-B492-373A52E3BA43}" srcOrd="0" destOrd="0" presId="urn:microsoft.com/office/officeart/2005/8/layout/vProcess5"/>
    <dgm:cxn modelId="{EEB12435-EDC2-8840-BEB2-EE2429076271}" type="presParOf" srcId="{B6AC2E83-6C09-6445-9E8F-C46189B3212D}" destId="{E510B3F4-D008-1B4F-ACE2-36972A222A7E}" srcOrd="1" destOrd="0" presId="urn:microsoft.com/office/officeart/2005/8/layout/vProcess5"/>
    <dgm:cxn modelId="{687D3B6E-5938-B748-B57C-CEEBAE90A5EC}" type="presParOf" srcId="{B6AC2E83-6C09-6445-9E8F-C46189B3212D}" destId="{23877FDC-7190-704F-9DA9-AC802462B07C}" srcOrd="2" destOrd="0" presId="urn:microsoft.com/office/officeart/2005/8/layout/vProcess5"/>
    <dgm:cxn modelId="{C0C15633-4516-FB47-9290-400D037CDDA1}" type="presParOf" srcId="{B6AC2E83-6C09-6445-9E8F-C46189B3212D}" destId="{42A2092E-CE02-9842-927E-67B6D08330A9}" srcOrd="3" destOrd="0" presId="urn:microsoft.com/office/officeart/2005/8/layout/vProcess5"/>
    <dgm:cxn modelId="{C85E457A-6F55-E148-813B-B6F732FD9B9F}" type="presParOf" srcId="{B6AC2E83-6C09-6445-9E8F-C46189B3212D}" destId="{B1E8C7D6-DB53-CF41-A59E-8615F83F94EE}" srcOrd="4" destOrd="0" presId="urn:microsoft.com/office/officeart/2005/8/layout/vProcess5"/>
    <dgm:cxn modelId="{5F6635CA-8996-CD49-BDDB-7CE6C7889C34}" type="presParOf" srcId="{B6AC2E83-6C09-6445-9E8F-C46189B3212D}" destId="{7418C593-D74F-DC46-9001-7E020D763153}" srcOrd="5" destOrd="0" presId="urn:microsoft.com/office/officeart/2005/8/layout/vProcess5"/>
    <dgm:cxn modelId="{C6DB9A29-2596-304E-B65D-724F863CAD7C}" type="presParOf" srcId="{B6AC2E83-6C09-6445-9E8F-C46189B3212D}" destId="{2A0FA41C-4CF2-D94C-B3FF-3F7270D6C27C}" srcOrd="6" destOrd="0" presId="urn:microsoft.com/office/officeart/2005/8/layout/vProcess5"/>
    <dgm:cxn modelId="{C20BED25-114B-A44D-940A-50F53AAEEFFE}" type="presParOf" srcId="{B6AC2E83-6C09-6445-9E8F-C46189B3212D}" destId="{E118C804-D7FE-B141-9783-1509E6F892A7}" srcOrd="7" destOrd="0" presId="urn:microsoft.com/office/officeart/2005/8/layout/vProcess5"/>
    <dgm:cxn modelId="{D3D5C343-0C42-294A-A44C-A7D9DFBAA359}" type="presParOf" srcId="{B6AC2E83-6C09-6445-9E8F-C46189B3212D}" destId="{6BA0560B-D0B3-AC45-B98A-1F17383ABF01}" srcOrd="8" destOrd="0" presId="urn:microsoft.com/office/officeart/2005/8/layout/vProcess5"/>
    <dgm:cxn modelId="{DAEC4052-4CC8-0D41-9F97-DCCFB34E9003}" type="presParOf" srcId="{B6AC2E83-6C09-6445-9E8F-C46189B3212D}" destId="{94AE2C70-AB5A-604D-A76A-15C0BE65E9E2}" srcOrd="9" destOrd="0" presId="urn:microsoft.com/office/officeart/2005/8/layout/vProcess5"/>
    <dgm:cxn modelId="{8C11C5EC-4C24-4047-9F98-FA214E029A60}" type="presParOf" srcId="{B6AC2E83-6C09-6445-9E8F-C46189B3212D}" destId="{0C2A1A2F-2EB6-7C45-99C6-209D52F5925A}" srcOrd="10" destOrd="0" presId="urn:microsoft.com/office/officeart/2005/8/layout/vProcess5"/>
    <dgm:cxn modelId="{AECCF0E5-3F5A-744C-80C6-DD8A251DBBC3}" type="presParOf" srcId="{B6AC2E83-6C09-6445-9E8F-C46189B3212D}" destId="{9131073C-4B56-C54A-BAB9-E586B8273C2A}" srcOrd="11" destOrd="0" presId="urn:microsoft.com/office/officeart/2005/8/layout/vProcess5"/>
    <dgm:cxn modelId="{55AD3A5C-94A5-3847-B583-C9B56A40F9AC}" type="presParOf" srcId="{B6AC2E83-6C09-6445-9E8F-C46189B3212D}" destId="{4ADA33FE-3EA9-1344-8995-0E85945B3C89}" srcOrd="12" destOrd="0" presId="urn:microsoft.com/office/officeart/2005/8/layout/vProcess5"/>
    <dgm:cxn modelId="{6AE869E6-7C62-BB44-8535-DDE275766514}" type="presParOf" srcId="{B6AC2E83-6C09-6445-9E8F-C46189B3212D}" destId="{CC242E55-0A0F-FC47-ACB0-B98A16F5AFF9}" srcOrd="13" destOrd="0" presId="urn:microsoft.com/office/officeart/2005/8/layout/vProcess5"/>
    <dgm:cxn modelId="{BD1C9F4B-957B-D845-A084-BB144DC2DEFB}" type="presParOf" srcId="{B6AC2E83-6C09-6445-9E8F-C46189B3212D}" destId="{9FFD5D28-2BCB-0B4D-936A-43243701C3E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0BB3B9-67A1-465A-B29B-560D8427054B}"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2A6C9BBB-9D83-4C63-A9FE-42923F795D12}">
      <dgm:prSet/>
      <dgm:spPr/>
      <dgm:t>
        <a:bodyPr/>
        <a:lstStyle/>
        <a:p>
          <a:r>
            <a:rPr lang="en-US"/>
            <a:t>Place the detector at least 50 centimeters (20 inches) off the floor. </a:t>
          </a:r>
        </a:p>
      </dgm:t>
    </dgm:pt>
    <dgm:pt modelId="{913192A2-AFA0-421B-9E1A-AB0DDC3AD12C}" type="parTrans" cxnId="{8C474EC6-A76B-4A59-91F6-B91665B117AF}">
      <dgm:prSet/>
      <dgm:spPr/>
      <dgm:t>
        <a:bodyPr/>
        <a:lstStyle/>
        <a:p>
          <a:endParaRPr lang="en-US"/>
        </a:p>
      </dgm:t>
    </dgm:pt>
    <dgm:pt modelId="{372987B4-3E86-4A5F-A508-EC5504ED279B}" type="sibTrans" cxnId="{8C474EC6-A76B-4A59-91F6-B91665B117AF}">
      <dgm:prSet/>
      <dgm:spPr/>
      <dgm:t>
        <a:bodyPr/>
        <a:lstStyle/>
        <a:p>
          <a:endParaRPr lang="en-US"/>
        </a:p>
      </dgm:t>
    </dgm:pt>
    <dgm:pt modelId="{5E878065-FF62-4BE4-8735-BBA38952A647}">
      <dgm:prSet/>
      <dgm:spPr/>
      <dgm:t>
        <a:bodyPr/>
        <a:lstStyle/>
        <a:p>
          <a:r>
            <a:rPr lang="en-US"/>
            <a:t>The detector should be at least 10 centimeters (4 inches) from all other objects. </a:t>
          </a:r>
        </a:p>
      </dgm:t>
    </dgm:pt>
    <dgm:pt modelId="{A36DDE3D-3293-4614-BAA7-152FB3426EAB}" type="parTrans" cxnId="{CB16A018-FFB5-46BF-A955-BA1491459A89}">
      <dgm:prSet/>
      <dgm:spPr/>
      <dgm:t>
        <a:bodyPr/>
        <a:lstStyle/>
        <a:p>
          <a:endParaRPr lang="en-US"/>
        </a:p>
      </dgm:t>
    </dgm:pt>
    <dgm:pt modelId="{502D3ED0-EAA1-4700-8B82-1F30BCC089B8}" type="sibTrans" cxnId="{CB16A018-FFB5-46BF-A955-BA1491459A89}">
      <dgm:prSet/>
      <dgm:spPr/>
      <dgm:t>
        <a:bodyPr/>
        <a:lstStyle/>
        <a:p>
          <a:endParaRPr lang="en-US"/>
        </a:p>
      </dgm:t>
    </dgm:pt>
    <dgm:pt modelId="{C1C193C3-CF43-4EBD-A858-49224FE9FEB8}">
      <dgm:prSet/>
      <dgm:spPr/>
      <dgm:t>
        <a:bodyPr/>
        <a:lstStyle/>
        <a:p>
          <a:r>
            <a:rPr lang="en-US"/>
            <a:t>A detector that is suspended, should be 2 to 2.5 meters (about 6 to 8 feet) from the floor. </a:t>
          </a:r>
        </a:p>
      </dgm:t>
    </dgm:pt>
    <dgm:pt modelId="{34342F77-9752-4F93-A4B7-729DF891C5A2}" type="parTrans" cxnId="{E80B1ABB-CD8F-49C1-BDD4-32A97C9F9F7F}">
      <dgm:prSet/>
      <dgm:spPr/>
      <dgm:t>
        <a:bodyPr/>
        <a:lstStyle/>
        <a:p>
          <a:endParaRPr lang="en-US"/>
        </a:p>
      </dgm:t>
    </dgm:pt>
    <dgm:pt modelId="{2FD44544-00E0-498A-9951-EBFB1128491C}" type="sibTrans" cxnId="{E80B1ABB-CD8F-49C1-BDD4-32A97C9F9F7F}">
      <dgm:prSet/>
      <dgm:spPr/>
      <dgm:t>
        <a:bodyPr/>
        <a:lstStyle/>
        <a:p>
          <a:endParaRPr lang="en-US"/>
        </a:p>
      </dgm:t>
    </dgm:pt>
    <dgm:pt modelId="{8DB9DD98-D534-41AB-A6EF-E11D22C9378F}">
      <dgm:prSet/>
      <dgm:spPr/>
      <dgm:t>
        <a:bodyPr/>
        <a:lstStyle/>
        <a:p>
          <a:r>
            <a:rPr lang="en-US"/>
            <a:t>Radon tests should not be conducted in the kitchen, laundry rooms, closets, or bathrooms.</a:t>
          </a:r>
        </a:p>
      </dgm:t>
    </dgm:pt>
    <dgm:pt modelId="{61D4878C-B9E4-4DE2-96A1-05B6B509985A}" type="parTrans" cxnId="{BDF92FEC-9D14-4242-B847-F5162F76D5E0}">
      <dgm:prSet/>
      <dgm:spPr/>
      <dgm:t>
        <a:bodyPr/>
        <a:lstStyle/>
        <a:p>
          <a:endParaRPr lang="en-US"/>
        </a:p>
      </dgm:t>
    </dgm:pt>
    <dgm:pt modelId="{6A38FB66-E431-4913-BE84-49C7D9578707}" type="sibTrans" cxnId="{BDF92FEC-9D14-4242-B847-F5162F76D5E0}">
      <dgm:prSet/>
      <dgm:spPr/>
      <dgm:t>
        <a:bodyPr/>
        <a:lstStyle/>
        <a:p>
          <a:endParaRPr lang="en-US"/>
        </a:p>
      </dgm:t>
    </dgm:pt>
    <dgm:pt modelId="{B6AC2E83-6C09-6445-9E8F-C46189B3212D}" type="pres">
      <dgm:prSet presAssocID="{770BB3B9-67A1-465A-B29B-560D8427054B}" presName="outerComposite" presStyleCnt="0">
        <dgm:presLayoutVars>
          <dgm:chMax val="5"/>
          <dgm:dir/>
          <dgm:resizeHandles val="exact"/>
        </dgm:presLayoutVars>
      </dgm:prSet>
      <dgm:spPr/>
    </dgm:pt>
    <dgm:pt modelId="{E454D91B-2F3A-2D40-B492-373A52E3BA43}" type="pres">
      <dgm:prSet presAssocID="{770BB3B9-67A1-465A-B29B-560D8427054B}" presName="dummyMaxCanvas" presStyleCnt="0">
        <dgm:presLayoutVars/>
      </dgm:prSet>
      <dgm:spPr/>
    </dgm:pt>
    <dgm:pt modelId="{5E4C0B5B-AC7B-C649-91BA-5554DBBEF406}" type="pres">
      <dgm:prSet presAssocID="{770BB3B9-67A1-465A-B29B-560D8427054B}" presName="FourNodes_1" presStyleLbl="node1" presStyleIdx="0" presStyleCnt="4">
        <dgm:presLayoutVars>
          <dgm:bulletEnabled val="1"/>
        </dgm:presLayoutVars>
      </dgm:prSet>
      <dgm:spPr/>
    </dgm:pt>
    <dgm:pt modelId="{D6FE70D0-1406-1C41-9CC0-39862B53DAA6}" type="pres">
      <dgm:prSet presAssocID="{770BB3B9-67A1-465A-B29B-560D8427054B}" presName="FourNodes_2" presStyleLbl="node1" presStyleIdx="1" presStyleCnt="4">
        <dgm:presLayoutVars>
          <dgm:bulletEnabled val="1"/>
        </dgm:presLayoutVars>
      </dgm:prSet>
      <dgm:spPr/>
    </dgm:pt>
    <dgm:pt modelId="{00E84239-F170-E946-A1BA-7C58268D03EA}" type="pres">
      <dgm:prSet presAssocID="{770BB3B9-67A1-465A-B29B-560D8427054B}" presName="FourNodes_3" presStyleLbl="node1" presStyleIdx="2" presStyleCnt="4">
        <dgm:presLayoutVars>
          <dgm:bulletEnabled val="1"/>
        </dgm:presLayoutVars>
      </dgm:prSet>
      <dgm:spPr/>
    </dgm:pt>
    <dgm:pt modelId="{BA17A6CF-B4D5-884E-92A7-2593210AB3F0}" type="pres">
      <dgm:prSet presAssocID="{770BB3B9-67A1-465A-B29B-560D8427054B}" presName="FourNodes_4" presStyleLbl="node1" presStyleIdx="3" presStyleCnt="4">
        <dgm:presLayoutVars>
          <dgm:bulletEnabled val="1"/>
        </dgm:presLayoutVars>
      </dgm:prSet>
      <dgm:spPr/>
    </dgm:pt>
    <dgm:pt modelId="{A43C40F6-9D8C-8B49-9765-DC160EE21188}" type="pres">
      <dgm:prSet presAssocID="{770BB3B9-67A1-465A-B29B-560D8427054B}" presName="FourConn_1-2" presStyleLbl="fgAccFollowNode1" presStyleIdx="0" presStyleCnt="3">
        <dgm:presLayoutVars>
          <dgm:bulletEnabled val="1"/>
        </dgm:presLayoutVars>
      </dgm:prSet>
      <dgm:spPr/>
    </dgm:pt>
    <dgm:pt modelId="{85E8D4A5-6A87-CA49-BAA7-073DD33A89C1}" type="pres">
      <dgm:prSet presAssocID="{770BB3B9-67A1-465A-B29B-560D8427054B}" presName="FourConn_2-3" presStyleLbl="fgAccFollowNode1" presStyleIdx="1" presStyleCnt="3">
        <dgm:presLayoutVars>
          <dgm:bulletEnabled val="1"/>
        </dgm:presLayoutVars>
      </dgm:prSet>
      <dgm:spPr/>
    </dgm:pt>
    <dgm:pt modelId="{F537F190-75C3-EF4E-89E0-B9267425190F}" type="pres">
      <dgm:prSet presAssocID="{770BB3B9-67A1-465A-B29B-560D8427054B}" presName="FourConn_3-4" presStyleLbl="fgAccFollowNode1" presStyleIdx="2" presStyleCnt="3">
        <dgm:presLayoutVars>
          <dgm:bulletEnabled val="1"/>
        </dgm:presLayoutVars>
      </dgm:prSet>
      <dgm:spPr/>
    </dgm:pt>
    <dgm:pt modelId="{FFF9AF75-FD6F-2045-BA37-8CC4F7211908}" type="pres">
      <dgm:prSet presAssocID="{770BB3B9-67A1-465A-B29B-560D8427054B}" presName="FourNodes_1_text" presStyleLbl="node1" presStyleIdx="3" presStyleCnt="4">
        <dgm:presLayoutVars>
          <dgm:bulletEnabled val="1"/>
        </dgm:presLayoutVars>
      </dgm:prSet>
      <dgm:spPr/>
    </dgm:pt>
    <dgm:pt modelId="{EEFEA605-455B-B24A-8A7F-CEF259F6D18E}" type="pres">
      <dgm:prSet presAssocID="{770BB3B9-67A1-465A-B29B-560D8427054B}" presName="FourNodes_2_text" presStyleLbl="node1" presStyleIdx="3" presStyleCnt="4">
        <dgm:presLayoutVars>
          <dgm:bulletEnabled val="1"/>
        </dgm:presLayoutVars>
      </dgm:prSet>
      <dgm:spPr/>
    </dgm:pt>
    <dgm:pt modelId="{61607B7E-4E66-6D47-B1D9-7A05F8605D5B}" type="pres">
      <dgm:prSet presAssocID="{770BB3B9-67A1-465A-B29B-560D8427054B}" presName="FourNodes_3_text" presStyleLbl="node1" presStyleIdx="3" presStyleCnt="4">
        <dgm:presLayoutVars>
          <dgm:bulletEnabled val="1"/>
        </dgm:presLayoutVars>
      </dgm:prSet>
      <dgm:spPr/>
    </dgm:pt>
    <dgm:pt modelId="{ACB2342A-ACF1-B643-B492-01B39CB831A1}" type="pres">
      <dgm:prSet presAssocID="{770BB3B9-67A1-465A-B29B-560D8427054B}" presName="FourNodes_4_text" presStyleLbl="node1" presStyleIdx="3" presStyleCnt="4">
        <dgm:presLayoutVars>
          <dgm:bulletEnabled val="1"/>
        </dgm:presLayoutVars>
      </dgm:prSet>
      <dgm:spPr/>
    </dgm:pt>
  </dgm:ptLst>
  <dgm:cxnLst>
    <dgm:cxn modelId="{CB16A018-FFB5-46BF-A955-BA1491459A89}" srcId="{770BB3B9-67A1-465A-B29B-560D8427054B}" destId="{5E878065-FF62-4BE4-8735-BBA38952A647}" srcOrd="1" destOrd="0" parTransId="{A36DDE3D-3293-4614-BAA7-152FB3426EAB}" sibTransId="{502D3ED0-EAA1-4700-8B82-1F30BCC089B8}"/>
    <dgm:cxn modelId="{5D54FC21-F575-A242-8E79-69F0D5EF58B7}" type="presOf" srcId="{372987B4-3E86-4A5F-A508-EC5504ED279B}" destId="{A43C40F6-9D8C-8B49-9765-DC160EE21188}" srcOrd="0" destOrd="0" presId="urn:microsoft.com/office/officeart/2005/8/layout/vProcess5"/>
    <dgm:cxn modelId="{332BB923-9D41-AC41-8424-96D273C068BB}" type="presOf" srcId="{C1C193C3-CF43-4EBD-A858-49224FE9FEB8}" destId="{61607B7E-4E66-6D47-B1D9-7A05F8605D5B}" srcOrd="1" destOrd="0" presId="urn:microsoft.com/office/officeart/2005/8/layout/vProcess5"/>
    <dgm:cxn modelId="{70461A29-ADA0-294B-A45A-D22B028B12DE}" type="presOf" srcId="{C1C193C3-CF43-4EBD-A858-49224FE9FEB8}" destId="{00E84239-F170-E946-A1BA-7C58268D03EA}" srcOrd="0" destOrd="0" presId="urn:microsoft.com/office/officeart/2005/8/layout/vProcess5"/>
    <dgm:cxn modelId="{A61DF539-FAED-0444-9077-FE3F6A77D23A}" type="presOf" srcId="{5E878065-FF62-4BE4-8735-BBA38952A647}" destId="{EEFEA605-455B-B24A-8A7F-CEF259F6D18E}" srcOrd="1" destOrd="0" presId="urn:microsoft.com/office/officeart/2005/8/layout/vProcess5"/>
    <dgm:cxn modelId="{EAC74946-164D-CC43-BCB2-2DA20CC33FC9}" type="presOf" srcId="{2A6C9BBB-9D83-4C63-A9FE-42923F795D12}" destId="{5E4C0B5B-AC7B-C649-91BA-5554DBBEF406}" srcOrd="0" destOrd="0" presId="urn:microsoft.com/office/officeart/2005/8/layout/vProcess5"/>
    <dgm:cxn modelId="{37C9494E-E64F-1642-89F3-2BFC69569E2F}" type="presOf" srcId="{2FD44544-00E0-498A-9951-EBFB1128491C}" destId="{F537F190-75C3-EF4E-89E0-B9267425190F}" srcOrd="0" destOrd="0" presId="urn:microsoft.com/office/officeart/2005/8/layout/vProcess5"/>
    <dgm:cxn modelId="{9233877B-E51E-3347-8FAE-DFE0FC72DB09}" type="presOf" srcId="{770BB3B9-67A1-465A-B29B-560D8427054B}" destId="{B6AC2E83-6C09-6445-9E8F-C46189B3212D}" srcOrd="0" destOrd="0" presId="urn:microsoft.com/office/officeart/2005/8/layout/vProcess5"/>
    <dgm:cxn modelId="{3C717AB9-CF94-2441-9FB4-B8EA3DCA4D13}" type="presOf" srcId="{502D3ED0-EAA1-4700-8B82-1F30BCC089B8}" destId="{85E8D4A5-6A87-CA49-BAA7-073DD33A89C1}" srcOrd="0" destOrd="0" presId="urn:microsoft.com/office/officeart/2005/8/layout/vProcess5"/>
    <dgm:cxn modelId="{E80B1ABB-CD8F-49C1-BDD4-32A97C9F9F7F}" srcId="{770BB3B9-67A1-465A-B29B-560D8427054B}" destId="{C1C193C3-CF43-4EBD-A858-49224FE9FEB8}" srcOrd="2" destOrd="0" parTransId="{34342F77-9752-4F93-A4B7-729DF891C5A2}" sibTransId="{2FD44544-00E0-498A-9951-EBFB1128491C}"/>
    <dgm:cxn modelId="{8C474EC6-A76B-4A59-91F6-B91665B117AF}" srcId="{770BB3B9-67A1-465A-B29B-560D8427054B}" destId="{2A6C9BBB-9D83-4C63-A9FE-42923F795D12}" srcOrd="0" destOrd="0" parTransId="{913192A2-AFA0-421B-9E1A-AB0DDC3AD12C}" sibTransId="{372987B4-3E86-4A5F-A508-EC5504ED279B}"/>
    <dgm:cxn modelId="{B46B54C9-4519-B04C-9A20-5F4FBDB25124}" type="presOf" srcId="{8DB9DD98-D534-41AB-A6EF-E11D22C9378F}" destId="{BA17A6CF-B4D5-884E-92A7-2593210AB3F0}" srcOrd="0" destOrd="0" presId="urn:microsoft.com/office/officeart/2005/8/layout/vProcess5"/>
    <dgm:cxn modelId="{628C1DD8-6D1F-2C49-B8D9-24AA2B412BC4}" type="presOf" srcId="{8DB9DD98-D534-41AB-A6EF-E11D22C9378F}" destId="{ACB2342A-ACF1-B643-B492-01B39CB831A1}" srcOrd="1" destOrd="0" presId="urn:microsoft.com/office/officeart/2005/8/layout/vProcess5"/>
    <dgm:cxn modelId="{5CF8C5E6-22DA-684C-B1EF-55C3AD57C067}" type="presOf" srcId="{2A6C9BBB-9D83-4C63-A9FE-42923F795D12}" destId="{FFF9AF75-FD6F-2045-BA37-8CC4F7211908}" srcOrd="1" destOrd="0" presId="urn:microsoft.com/office/officeart/2005/8/layout/vProcess5"/>
    <dgm:cxn modelId="{BDF92FEC-9D14-4242-B847-F5162F76D5E0}" srcId="{770BB3B9-67A1-465A-B29B-560D8427054B}" destId="{8DB9DD98-D534-41AB-A6EF-E11D22C9378F}" srcOrd="3" destOrd="0" parTransId="{61D4878C-B9E4-4DE2-96A1-05B6B509985A}" sibTransId="{6A38FB66-E431-4913-BE84-49C7D9578707}"/>
    <dgm:cxn modelId="{0E9B0CFC-1C98-2740-9681-D2D23452FA59}" type="presOf" srcId="{5E878065-FF62-4BE4-8735-BBA38952A647}" destId="{D6FE70D0-1406-1C41-9CC0-39862B53DAA6}" srcOrd="0" destOrd="0" presId="urn:microsoft.com/office/officeart/2005/8/layout/vProcess5"/>
    <dgm:cxn modelId="{36AEC5CE-5C33-EE4C-98C9-CABE6C75956E}" type="presParOf" srcId="{B6AC2E83-6C09-6445-9E8F-C46189B3212D}" destId="{E454D91B-2F3A-2D40-B492-373A52E3BA43}" srcOrd="0" destOrd="0" presId="urn:microsoft.com/office/officeart/2005/8/layout/vProcess5"/>
    <dgm:cxn modelId="{C6A1E898-6007-324C-A1E3-E65B1ABD39B2}" type="presParOf" srcId="{B6AC2E83-6C09-6445-9E8F-C46189B3212D}" destId="{5E4C0B5B-AC7B-C649-91BA-5554DBBEF406}" srcOrd="1" destOrd="0" presId="urn:microsoft.com/office/officeart/2005/8/layout/vProcess5"/>
    <dgm:cxn modelId="{682E0132-B327-CC46-BFBE-05302DA2A6B1}" type="presParOf" srcId="{B6AC2E83-6C09-6445-9E8F-C46189B3212D}" destId="{D6FE70D0-1406-1C41-9CC0-39862B53DAA6}" srcOrd="2" destOrd="0" presId="urn:microsoft.com/office/officeart/2005/8/layout/vProcess5"/>
    <dgm:cxn modelId="{3D18376D-FE33-AA42-A918-99342E5F1E28}" type="presParOf" srcId="{B6AC2E83-6C09-6445-9E8F-C46189B3212D}" destId="{00E84239-F170-E946-A1BA-7C58268D03EA}" srcOrd="3" destOrd="0" presId="urn:microsoft.com/office/officeart/2005/8/layout/vProcess5"/>
    <dgm:cxn modelId="{380002FC-EBF6-AF43-844C-7CF2D0204B23}" type="presParOf" srcId="{B6AC2E83-6C09-6445-9E8F-C46189B3212D}" destId="{BA17A6CF-B4D5-884E-92A7-2593210AB3F0}" srcOrd="4" destOrd="0" presId="urn:microsoft.com/office/officeart/2005/8/layout/vProcess5"/>
    <dgm:cxn modelId="{53896B84-B6CA-A54A-A091-BA16624244F4}" type="presParOf" srcId="{B6AC2E83-6C09-6445-9E8F-C46189B3212D}" destId="{A43C40F6-9D8C-8B49-9765-DC160EE21188}" srcOrd="5" destOrd="0" presId="urn:microsoft.com/office/officeart/2005/8/layout/vProcess5"/>
    <dgm:cxn modelId="{5970E2AE-D9A8-E24E-9EEF-BE3F6C2236D3}" type="presParOf" srcId="{B6AC2E83-6C09-6445-9E8F-C46189B3212D}" destId="{85E8D4A5-6A87-CA49-BAA7-073DD33A89C1}" srcOrd="6" destOrd="0" presId="urn:microsoft.com/office/officeart/2005/8/layout/vProcess5"/>
    <dgm:cxn modelId="{CDC7D9EF-7CB0-7B47-800E-4038008B7156}" type="presParOf" srcId="{B6AC2E83-6C09-6445-9E8F-C46189B3212D}" destId="{F537F190-75C3-EF4E-89E0-B9267425190F}" srcOrd="7" destOrd="0" presId="urn:microsoft.com/office/officeart/2005/8/layout/vProcess5"/>
    <dgm:cxn modelId="{308CBE5A-50FC-BE45-95C3-B2C7E936BCAB}" type="presParOf" srcId="{B6AC2E83-6C09-6445-9E8F-C46189B3212D}" destId="{FFF9AF75-FD6F-2045-BA37-8CC4F7211908}" srcOrd="8" destOrd="0" presId="urn:microsoft.com/office/officeart/2005/8/layout/vProcess5"/>
    <dgm:cxn modelId="{1C56D559-6E8C-6049-ADE7-F7F23C50F033}" type="presParOf" srcId="{B6AC2E83-6C09-6445-9E8F-C46189B3212D}" destId="{EEFEA605-455B-B24A-8A7F-CEF259F6D18E}" srcOrd="9" destOrd="0" presId="urn:microsoft.com/office/officeart/2005/8/layout/vProcess5"/>
    <dgm:cxn modelId="{990E87FB-C91F-E544-94C2-A9CA81040F8A}" type="presParOf" srcId="{B6AC2E83-6C09-6445-9E8F-C46189B3212D}" destId="{61607B7E-4E66-6D47-B1D9-7A05F8605D5B}" srcOrd="10" destOrd="0" presId="urn:microsoft.com/office/officeart/2005/8/layout/vProcess5"/>
    <dgm:cxn modelId="{D2CED2E1-B99E-184D-B11A-42D68770F34B}" type="presParOf" srcId="{B6AC2E83-6C09-6445-9E8F-C46189B3212D}" destId="{ACB2342A-ACF1-B643-B492-01B39CB831A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18DC6-EA7B-C947-9726-29B160C234A4}">
      <dsp:nvSpPr>
        <dsp:cNvPr id="0" name=""/>
        <dsp:cNvSpPr/>
      </dsp:nvSpPr>
      <dsp:spPr>
        <a:xfrm>
          <a:off x="0" y="22450"/>
          <a:ext cx="6266011" cy="931761"/>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Radon is an invisible, odorless, tasteless, radioactive gas.</a:t>
          </a:r>
        </a:p>
      </dsp:txBody>
      <dsp:txXfrm>
        <a:off x="45485" y="67935"/>
        <a:ext cx="6175041" cy="840791"/>
      </dsp:txXfrm>
    </dsp:sp>
    <dsp:sp modelId="{5B1F0C14-4647-9348-A69B-67C7B0E8446C}">
      <dsp:nvSpPr>
        <dsp:cNvPr id="0" name=""/>
        <dsp:cNvSpPr/>
      </dsp:nvSpPr>
      <dsp:spPr>
        <a:xfrm>
          <a:off x="0" y="1003171"/>
          <a:ext cx="6266011" cy="931761"/>
        </a:xfrm>
        <a:prstGeom prst="roundRect">
          <a:avLst/>
        </a:prstGeom>
        <a:gradFill rotWithShape="0">
          <a:gsLst>
            <a:gs pos="0">
              <a:schemeClr val="accent2">
                <a:hueOff val="-40798"/>
                <a:satOff val="-2358"/>
                <a:lumOff val="3235"/>
                <a:alphaOff val="0"/>
                <a:tint val="96000"/>
                <a:lumMod val="104000"/>
              </a:schemeClr>
            </a:gs>
            <a:gs pos="100000">
              <a:schemeClr val="accent2">
                <a:hueOff val="-40798"/>
                <a:satOff val="-2358"/>
                <a:lumOff val="3235"/>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It is the product of decaying uranium found in the soil, rocks, and water all around the world.</a:t>
          </a:r>
        </a:p>
      </dsp:txBody>
      <dsp:txXfrm>
        <a:off x="45485" y="1048656"/>
        <a:ext cx="6175041" cy="840791"/>
      </dsp:txXfrm>
    </dsp:sp>
    <dsp:sp modelId="{1277FF03-74AB-C544-845F-832AD0CA62F6}">
      <dsp:nvSpPr>
        <dsp:cNvPr id="0" name=""/>
        <dsp:cNvSpPr/>
      </dsp:nvSpPr>
      <dsp:spPr>
        <a:xfrm>
          <a:off x="0" y="1983892"/>
          <a:ext cx="6266011" cy="931761"/>
        </a:xfrm>
        <a:prstGeom prst="roundRect">
          <a:avLst/>
        </a:prstGeom>
        <a:gradFill rotWithShape="0">
          <a:gsLst>
            <a:gs pos="0">
              <a:schemeClr val="accent2">
                <a:hueOff val="-81595"/>
                <a:satOff val="-4716"/>
                <a:lumOff val="6471"/>
                <a:alphaOff val="0"/>
                <a:tint val="96000"/>
                <a:lumMod val="104000"/>
              </a:schemeClr>
            </a:gs>
            <a:gs pos="100000">
              <a:schemeClr val="accent2">
                <a:hueOff val="-81595"/>
                <a:satOff val="-4716"/>
                <a:lumOff val="647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As a gas, it seeps into your home or business through any cracks or holes present in the building's foundation, or even through your well water. </a:t>
          </a:r>
        </a:p>
      </dsp:txBody>
      <dsp:txXfrm>
        <a:off x="45485" y="2029377"/>
        <a:ext cx="6175041" cy="840791"/>
      </dsp:txXfrm>
    </dsp:sp>
    <dsp:sp modelId="{9E49E496-696F-443B-8A89-43FBD7FEFAF3}">
      <dsp:nvSpPr>
        <dsp:cNvPr id="0" name=""/>
        <dsp:cNvSpPr/>
      </dsp:nvSpPr>
      <dsp:spPr>
        <a:xfrm>
          <a:off x="0" y="2964614"/>
          <a:ext cx="6266011" cy="931761"/>
        </a:xfrm>
        <a:prstGeom prst="roundRect">
          <a:avLst/>
        </a:prstGeom>
        <a:gradFill rotWithShape="0">
          <a:gsLst>
            <a:gs pos="0">
              <a:schemeClr val="accent2">
                <a:hueOff val="-122393"/>
                <a:satOff val="-7074"/>
                <a:lumOff val="9706"/>
                <a:alphaOff val="0"/>
                <a:tint val="96000"/>
                <a:lumMod val="104000"/>
              </a:schemeClr>
            </a:gs>
            <a:gs pos="100000">
              <a:schemeClr val="accent2">
                <a:hueOff val="-122393"/>
                <a:satOff val="-7074"/>
                <a:lumOff val="9706"/>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Goudy Old Style"/>
            </a:rPr>
            <a:t>Radon can also enter your home or business through gaps in suspended floors, gaps around service pipes, cavities inside walls, &amp; construction joints. </a:t>
          </a:r>
        </a:p>
      </dsp:txBody>
      <dsp:txXfrm>
        <a:off x="45485" y="3010099"/>
        <a:ext cx="6175041" cy="840791"/>
      </dsp:txXfrm>
    </dsp:sp>
    <dsp:sp modelId="{D0CA8D12-6302-3D4D-8111-E714E763DBAE}">
      <dsp:nvSpPr>
        <dsp:cNvPr id="0" name=""/>
        <dsp:cNvSpPr/>
      </dsp:nvSpPr>
      <dsp:spPr>
        <a:xfrm>
          <a:off x="0" y="3945335"/>
          <a:ext cx="6266011" cy="931761"/>
        </a:xfrm>
        <a:prstGeom prst="roundRect">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Once it makes it inside your building it becomes trapped, subjecting all residents to exposure.</a:t>
          </a:r>
        </a:p>
      </dsp:txBody>
      <dsp:txXfrm>
        <a:off x="45485" y="3990820"/>
        <a:ext cx="6175041" cy="840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87DE4-869E-444A-B564-5D194FC2DBE3}">
      <dsp:nvSpPr>
        <dsp:cNvPr id="0" name=""/>
        <dsp:cNvSpPr/>
      </dsp:nvSpPr>
      <dsp:spPr>
        <a:xfrm>
          <a:off x="0" y="555993"/>
          <a:ext cx="6266011" cy="71604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Radon is the second leading cause of lung cancer in the United States.</a:t>
          </a:r>
          <a:r>
            <a:rPr lang="en-US" sz="1800" kern="1200">
              <a:latin typeface="Goudy Old Style"/>
            </a:rPr>
            <a:t> </a:t>
          </a:r>
          <a:endParaRPr lang="en-US" sz="1800" kern="1200"/>
        </a:p>
      </dsp:txBody>
      <dsp:txXfrm>
        <a:off x="34954" y="590947"/>
        <a:ext cx="6196103" cy="646132"/>
      </dsp:txXfrm>
    </dsp:sp>
    <dsp:sp modelId="{EFC192E3-4E24-E24B-8B4E-233ADF6BA28C}">
      <dsp:nvSpPr>
        <dsp:cNvPr id="0" name=""/>
        <dsp:cNvSpPr/>
      </dsp:nvSpPr>
      <dsp:spPr>
        <a:xfrm>
          <a:off x="0" y="1323873"/>
          <a:ext cx="6266011" cy="716040"/>
        </a:xfrm>
        <a:prstGeom prst="roundRect">
          <a:avLst/>
        </a:prstGeom>
        <a:gradFill rotWithShape="0">
          <a:gsLst>
            <a:gs pos="0">
              <a:schemeClr val="accent2">
                <a:hueOff val="-40798"/>
                <a:satOff val="-2358"/>
                <a:lumOff val="3235"/>
                <a:alphaOff val="0"/>
                <a:tint val="96000"/>
                <a:lumMod val="104000"/>
              </a:schemeClr>
            </a:gs>
            <a:gs pos="100000">
              <a:schemeClr val="accent2">
                <a:hueOff val="-40798"/>
                <a:satOff val="-2358"/>
                <a:lumOff val="3235"/>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Most people do not know that their home has high levels of radon or that they should test for it.</a:t>
          </a:r>
        </a:p>
      </dsp:txBody>
      <dsp:txXfrm>
        <a:off x="34954" y="1358827"/>
        <a:ext cx="6196103" cy="646132"/>
      </dsp:txXfrm>
    </dsp:sp>
    <dsp:sp modelId="{29E8A2DC-62C6-8246-92D8-AAEDC40B885B}">
      <dsp:nvSpPr>
        <dsp:cNvPr id="0" name=""/>
        <dsp:cNvSpPr/>
      </dsp:nvSpPr>
      <dsp:spPr>
        <a:xfrm>
          <a:off x="0" y="2091753"/>
          <a:ext cx="6266011" cy="716040"/>
        </a:xfrm>
        <a:prstGeom prst="roundRect">
          <a:avLst/>
        </a:prstGeom>
        <a:gradFill rotWithShape="0">
          <a:gsLst>
            <a:gs pos="0">
              <a:schemeClr val="accent2">
                <a:hueOff val="-81595"/>
                <a:satOff val="-4716"/>
                <a:lumOff val="6471"/>
                <a:alphaOff val="0"/>
                <a:tint val="96000"/>
                <a:lumMod val="104000"/>
              </a:schemeClr>
            </a:gs>
            <a:gs pos="100000">
              <a:schemeClr val="accent2">
                <a:hueOff val="-81595"/>
                <a:satOff val="-4716"/>
                <a:lumOff val="647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Many people do not realize how harmful radon is.</a:t>
          </a:r>
        </a:p>
      </dsp:txBody>
      <dsp:txXfrm>
        <a:off x="34954" y="2126707"/>
        <a:ext cx="6196103" cy="646132"/>
      </dsp:txXfrm>
    </dsp:sp>
    <dsp:sp modelId="{F502CF85-7568-FB4C-8E3C-D5659ADFCC18}">
      <dsp:nvSpPr>
        <dsp:cNvPr id="0" name=""/>
        <dsp:cNvSpPr/>
      </dsp:nvSpPr>
      <dsp:spPr>
        <a:xfrm>
          <a:off x="0" y="2859633"/>
          <a:ext cx="6266011" cy="716040"/>
        </a:xfrm>
        <a:prstGeom prst="roundRect">
          <a:avLst/>
        </a:prstGeom>
        <a:gradFill rotWithShape="0">
          <a:gsLst>
            <a:gs pos="0">
              <a:schemeClr val="accent2">
                <a:hueOff val="-122393"/>
                <a:satOff val="-7074"/>
                <a:lumOff val="9706"/>
                <a:alphaOff val="0"/>
                <a:tint val="96000"/>
                <a:lumMod val="104000"/>
              </a:schemeClr>
            </a:gs>
            <a:gs pos="100000">
              <a:schemeClr val="accent2">
                <a:hueOff val="-122393"/>
                <a:satOff val="-7074"/>
                <a:lumOff val="9706"/>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The longer your exposure, the higher the risk to you.</a:t>
          </a:r>
          <a:r>
            <a:rPr lang="en-US" sz="1800" kern="1200">
              <a:latin typeface="Goudy Old Style"/>
            </a:rPr>
            <a:t> </a:t>
          </a:r>
          <a:endParaRPr lang="en-US" sz="1800" kern="1200"/>
        </a:p>
      </dsp:txBody>
      <dsp:txXfrm>
        <a:off x="34954" y="2894587"/>
        <a:ext cx="6196103" cy="646132"/>
      </dsp:txXfrm>
    </dsp:sp>
    <dsp:sp modelId="{69F0BDC4-FCEE-B342-995E-1C1CA1DF6CE5}">
      <dsp:nvSpPr>
        <dsp:cNvPr id="0" name=""/>
        <dsp:cNvSpPr/>
      </dsp:nvSpPr>
      <dsp:spPr>
        <a:xfrm>
          <a:off x="0" y="3627513"/>
          <a:ext cx="6266011" cy="716040"/>
        </a:xfrm>
        <a:prstGeom prst="roundRect">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This means if exposed continually starting at a young age, children are at a higher risk of lung cancer as they grow into adulthood</a:t>
          </a:r>
          <a:r>
            <a:rPr lang="en-US" sz="1800" kern="1200">
              <a:latin typeface="Goudy Old Style"/>
            </a:rPr>
            <a:t>.</a:t>
          </a:r>
          <a:endParaRPr lang="en-US" sz="1800" kern="1200"/>
        </a:p>
      </dsp:txBody>
      <dsp:txXfrm>
        <a:off x="34954" y="3662467"/>
        <a:ext cx="6196103" cy="646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96ED9-2352-5740-9D32-C37389217F71}">
      <dsp:nvSpPr>
        <dsp:cNvPr id="0" name=""/>
        <dsp:cNvSpPr/>
      </dsp:nvSpPr>
      <dsp:spPr>
        <a:xfrm>
          <a:off x="3033" y="172880"/>
          <a:ext cx="2406420" cy="3368988"/>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614" tIns="330200" rIns="187614" bIns="330200" numCol="1" spcCol="1270" anchor="t" anchorCtr="0">
          <a:noAutofit/>
        </a:bodyPr>
        <a:lstStyle/>
        <a:p>
          <a:pPr marL="0" lvl="0" indent="0" algn="l" defTabSz="1155700">
            <a:lnSpc>
              <a:spcPct val="90000"/>
            </a:lnSpc>
            <a:spcBef>
              <a:spcPct val="0"/>
            </a:spcBef>
            <a:spcAft>
              <a:spcPct val="35000"/>
            </a:spcAft>
            <a:buNone/>
          </a:pPr>
          <a:r>
            <a:rPr lang="en-US" sz="2600" kern="1200"/>
            <a:t>Always use an EPA approved testing device.</a:t>
          </a:r>
        </a:p>
      </dsp:txBody>
      <dsp:txXfrm>
        <a:off x="3033" y="1453096"/>
        <a:ext cx="2406420" cy="2021393"/>
      </dsp:txXfrm>
    </dsp:sp>
    <dsp:sp modelId="{DF041322-099C-9E4E-B1CE-3CDC377AD6C9}">
      <dsp:nvSpPr>
        <dsp:cNvPr id="0" name=""/>
        <dsp:cNvSpPr/>
      </dsp:nvSpPr>
      <dsp:spPr>
        <a:xfrm>
          <a:off x="700895" y="509779"/>
          <a:ext cx="1010696" cy="1010696"/>
        </a:xfrm>
        <a:prstGeom prst="ellips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798" tIns="12700" rIns="7879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48908" y="657792"/>
        <a:ext cx="714670" cy="714670"/>
      </dsp:txXfrm>
    </dsp:sp>
    <dsp:sp modelId="{3CC2CA1F-4D8E-A644-8762-07B6865338C0}">
      <dsp:nvSpPr>
        <dsp:cNvPr id="0" name=""/>
        <dsp:cNvSpPr/>
      </dsp:nvSpPr>
      <dsp:spPr>
        <a:xfrm>
          <a:off x="3033" y="3541797"/>
          <a:ext cx="2406420" cy="7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036F697-7EAD-5546-A9AC-3E5D0DC2B455}">
      <dsp:nvSpPr>
        <dsp:cNvPr id="0" name=""/>
        <dsp:cNvSpPr/>
      </dsp:nvSpPr>
      <dsp:spPr>
        <a:xfrm>
          <a:off x="2650095" y="172880"/>
          <a:ext cx="2406420" cy="3368988"/>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614" tIns="330200" rIns="187614" bIns="330200" numCol="1" spcCol="1270" anchor="t" anchorCtr="0">
          <a:noAutofit/>
        </a:bodyPr>
        <a:lstStyle/>
        <a:p>
          <a:pPr marL="0" lvl="0" indent="0" algn="l" defTabSz="1155700">
            <a:lnSpc>
              <a:spcPct val="90000"/>
            </a:lnSpc>
            <a:spcBef>
              <a:spcPct val="0"/>
            </a:spcBef>
            <a:spcAft>
              <a:spcPct val="35000"/>
            </a:spcAft>
            <a:buNone/>
          </a:pPr>
          <a:r>
            <a:rPr lang="en-US" sz="2600" kern="1200"/>
            <a:t>Always follow testing protocols. </a:t>
          </a:r>
        </a:p>
      </dsp:txBody>
      <dsp:txXfrm>
        <a:off x="2650095" y="1453096"/>
        <a:ext cx="2406420" cy="2021393"/>
      </dsp:txXfrm>
    </dsp:sp>
    <dsp:sp modelId="{62C4E509-AC56-1B49-AA03-06CF79690360}">
      <dsp:nvSpPr>
        <dsp:cNvPr id="0" name=""/>
        <dsp:cNvSpPr/>
      </dsp:nvSpPr>
      <dsp:spPr>
        <a:xfrm>
          <a:off x="3347957" y="509779"/>
          <a:ext cx="1010696" cy="1010696"/>
        </a:xfrm>
        <a:prstGeom prst="ellips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w="9525" cap="rnd" cmpd="sng" algn="ctr">
          <a:solidFill>
            <a:schemeClr val="accent4">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798" tIns="12700" rIns="7879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95970" y="657792"/>
        <a:ext cx="714670" cy="714670"/>
      </dsp:txXfrm>
    </dsp:sp>
    <dsp:sp modelId="{79D1F1B2-2FBC-3145-9ADB-C8B5FB01DBC5}">
      <dsp:nvSpPr>
        <dsp:cNvPr id="0" name=""/>
        <dsp:cNvSpPr/>
      </dsp:nvSpPr>
      <dsp:spPr>
        <a:xfrm>
          <a:off x="2650095" y="3541797"/>
          <a:ext cx="2406420" cy="72"/>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w="9525" cap="rnd" cmpd="sng" algn="ctr">
          <a:solidFill>
            <a:schemeClr val="accent5">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4D7514F-CB3C-1148-9618-771FD79DB8FA}">
      <dsp:nvSpPr>
        <dsp:cNvPr id="0" name=""/>
        <dsp:cNvSpPr/>
      </dsp:nvSpPr>
      <dsp:spPr>
        <a:xfrm>
          <a:off x="5297158" y="172880"/>
          <a:ext cx="2406420" cy="3368988"/>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614" tIns="330200" rIns="187614" bIns="330200" numCol="1" spcCol="1270" anchor="t" anchorCtr="0">
          <a:noAutofit/>
        </a:bodyPr>
        <a:lstStyle/>
        <a:p>
          <a:pPr marL="0" lvl="0" indent="0" algn="l" defTabSz="1155700">
            <a:lnSpc>
              <a:spcPct val="90000"/>
            </a:lnSpc>
            <a:spcBef>
              <a:spcPct val="0"/>
            </a:spcBef>
            <a:spcAft>
              <a:spcPct val="35000"/>
            </a:spcAft>
            <a:buNone/>
          </a:pPr>
          <a:r>
            <a:rPr lang="en-US" sz="2600" kern="1200"/>
            <a:t>Always document rules one and two.</a:t>
          </a:r>
        </a:p>
      </dsp:txBody>
      <dsp:txXfrm>
        <a:off x="5297158" y="1453096"/>
        <a:ext cx="2406420" cy="2021393"/>
      </dsp:txXfrm>
    </dsp:sp>
    <dsp:sp modelId="{60D1C52F-8125-124D-8FF5-8E03B8905808}">
      <dsp:nvSpPr>
        <dsp:cNvPr id="0" name=""/>
        <dsp:cNvSpPr/>
      </dsp:nvSpPr>
      <dsp:spPr>
        <a:xfrm>
          <a:off x="5995020" y="509779"/>
          <a:ext cx="1010696" cy="1010696"/>
        </a:xfrm>
        <a:prstGeom prst="ellips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w="9525" cap="rnd" cmpd="sng" algn="ctr">
          <a:solidFill>
            <a:schemeClr val="accent6">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798" tIns="12700" rIns="7879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143033" y="657792"/>
        <a:ext cx="714670" cy="714670"/>
      </dsp:txXfrm>
    </dsp:sp>
    <dsp:sp modelId="{7885849E-E857-4143-83D7-E538AE1C57E3}">
      <dsp:nvSpPr>
        <dsp:cNvPr id="0" name=""/>
        <dsp:cNvSpPr/>
      </dsp:nvSpPr>
      <dsp:spPr>
        <a:xfrm>
          <a:off x="5297158" y="3541797"/>
          <a:ext cx="2406420" cy="7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5516030A-510E-E049-A719-6E407805E195}">
      <dsp:nvSpPr>
        <dsp:cNvPr id="0" name=""/>
        <dsp:cNvSpPr/>
      </dsp:nvSpPr>
      <dsp:spPr>
        <a:xfrm>
          <a:off x="7944221" y="172880"/>
          <a:ext cx="2406420" cy="3368988"/>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614" tIns="330200" rIns="187614" bIns="330200" numCol="1" spcCol="1270" anchor="t" anchorCtr="0">
          <a:noAutofit/>
        </a:bodyPr>
        <a:lstStyle/>
        <a:p>
          <a:pPr marL="0" lvl="0" indent="0" algn="l" defTabSz="1155700">
            <a:lnSpc>
              <a:spcPct val="90000"/>
            </a:lnSpc>
            <a:spcBef>
              <a:spcPct val="0"/>
            </a:spcBef>
            <a:spcAft>
              <a:spcPct val="35000"/>
            </a:spcAft>
            <a:buNone/>
          </a:pPr>
          <a:r>
            <a:rPr lang="en-US" sz="2600" kern="1200"/>
            <a:t>Always comply with state regulations. </a:t>
          </a:r>
        </a:p>
      </dsp:txBody>
      <dsp:txXfrm>
        <a:off x="7944221" y="1453096"/>
        <a:ext cx="2406420" cy="2021393"/>
      </dsp:txXfrm>
    </dsp:sp>
    <dsp:sp modelId="{EA393908-A6DC-7042-B75E-16C40536FC35}">
      <dsp:nvSpPr>
        <dsp:cNvPr id="0" name=""/>
        <dsp:cNvSpPr/>
      </dsp:nvSpPr>
      <dsp:spPr>
        <a:xfrm>
          <a:off x="8642083" y="509779"/>
          <a:ext cx="1010696" cy="1010696"/>
        </a:xfrm>
        <a:prstGeom prst="ellips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798" tIns="12700" rIns="7879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790096" y="657792"/>
        <a:ext cx="714670" cy="714670"/>
      </dsp:txXfrm>
    </dsp:sp>
    <dsp:sp modelId="{704F49A7-2E41-784C-9B1E-D65BFC3D8680}">
      <dsp:nvSpPr>
        <dsp:cNvPr id="0" name=""/>
        <dsp:cNvSpPr/>
      </dsp:nvSpPr>
      <dsp:spPr>
        <a:xfrm>
          <a:off x="7944221" y="3541797"/>
          <a:ext cx="2406420" cy="72"/>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w="9525" cap="rnd" cmpd="sng" algn="ctr">
          <a:solidFill>
            <a:schemeClr val="accent4">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FCDA0-F85F-F24C-A83F-53012F252814}">
      <dsp:nvSpPr>
        <dsp:cNvPr id="0" name=""/>
        <dsp:cNvSpPr/>
      </dsp:nvSpPr>
      <dsp:spPr>
        <a:xfrm>
          <a:off x="0" y="620"/>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0519B-2B66-644D-883B-9EDB8D44BA10}">
      <dsp:nvSpPr>
        <dsp:cNvPr id="0" name=""/>
        <dsp:cNvSpPr/>
      </dsp:nvSpPr>
      <dsp:spPr>
        <a:xfrm>
          <a:off x="0" y="620"/>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AARST Radon Assoc.		(866) 772-2778</a:t>
          </a:r>
        </a:p>
      </dsp:txBody>
      <dsp:txXfrm>
        <a:off x="0" y="620"/>
        <a:ext cx="6411924" cy="564306"/>
      </dsp:txXfrm>
    </dsp:sp>
    <dsp:sp modelId="{634A77D2-1390-F541-BE9B-F966EC2B3A76}">
      <dsp:nvSpPr>
        <dsp:cNvPr id="0" name=""/>
        <dsp:cNvSpPr/>
      </dsp:nvSpPr>
      <dsp:spPr>
        <a:xfrm>
          <a:off x="0" y="564926"/>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DCF81-6A2D-A14C-8983-EBDBAD85053B}">
      <dsp:nvSpPr>
        <dsp:cNvPr id="0" name=""/>
        <dsp:cNvSpPr/>
      </dsp:nvSpPr>
      <dsp:spPr>
        <a:xfrm>
          <a:off x="0" y="564926"/>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EPA Radon Program		(800) 767-7236</a:t>
          </a:r>
        </a:p>
      </dsp:txBody>
      <dsp:txXfrm>
        <a:off x="0" y="564926"/>
        <a:ext cx="6411924" cy="564306"/>
      </dsp:txXfrm>
    </dsp:sp>
    <dsp:sp modelId="{D838D65B-4BC3-B84A-8DED-29C523FA9D81}">
      <dsp:nvSpPr>
        <dsp:cNvPr id="0" name=""/>
        <dsp:cNvSpPr/>
      </dsp:nvSpPr>
      <dsp:spPr>
        <a:xfrm>
          <a:off x="0" y="1129233"/>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DA5248-0ADA-C745-9253-2225EF3ADDB3}">
      <dsp:nvSpPr>
        <dsp:cNvPr id="0" name=""/>
        <dsp:cNvSpPr/>
      </dsp:nvSpPr>
      <dsp:spPr>
        <a:xfrm>
          <a:off x="0" y="1129233"/>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American Lung Assoc.		(202) 785-3355</a:t>
          </a:r>
        </a:p>
      </dsp:txBody>
      <dsp:txXfrm>
        <a:off x="0" y="1129233"/>
        <a:ext cx="6411924" cy="564306"/>
      </dsp:txXfrm>
    </dsp:sp>
    <dsp:sp modelId="{880A4B0D-8981-6643-9209-A033A04E818A}">
      <dsp:nvSpPr>
        <dsp:cNvPr id="0" name=""/>
        <dsp:cNvSpPr/>
      </dsp:nvSpPr>
      <dsp:spPr>
        <a:xfrm>
          <a:off x="0" y="1693540"/>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45E64-E71A-9B49-A06B-8F7D1100A6C1}">
      <dsp:nvSpPr>
        <dsp:cNvPr id="0" name=""/>
        <dsp:cNvSpPr/>
      </dsp:nvSpPr>
      <dsp:spPr>
        <a:xfrm>
          <a:off x="0" y="1693540"/>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Eastern Training Center		(732) 932-9271 X606</a:t>
          </a:r>
        </a:p>
      </dsp:txBody>
      <dsp:txXfrm>
        <a:off x="0" y="1693540"/>
        <a:ext cx="6411924" cy="564306"/>
      </dsp:txXfrm>
    </dsp:sp>
    <dsp:sp modelId="{FCB2E4BE-9D42-A642-AB27-1815BF6816D0}">
      <dsp:nvSpPr>
        <dsp:cNvPr id="0" name=""/>
        <dsp:cNvSpPr/>
      </dsp:nvSpPr>
      <dsp:spPr>
        <a:xfrm>
          <a:off x="0" y="2257847"/>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F3D80C-66EC-0140-8E62-BC5EBF812FB5}">
      <dsp:nvSpPr>
        <dsp:cNvPr id="0" name=""/>
        <dsp:cNvSpPr/>
      </dsp:nvSpPr>
      <dsp:spPr>
        <a:xfrm>
          <a:off x="0" y="2257847"/>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Midwest Training Center	(833) 723-6222</a:t>
          </a:r>
        </a:p>
      </dsp:txBody>
      <dsp:txXfrm>
        <a:off x="0" y="2257847"/>
        <a:ext cx="6411924" cy="564306"/>
      </dsp:txXfrm>
    </dsp:sp>
    <dsp:sp modelId="{C7C29E4E-0D4E-4942-ABF6-9849D0CC5BF5}">
      <dsp:nvSpPr>
        <dsp:cNvPr id="0" name=""/>
        <dsp:cNvSpPr/>
      </dsp:nvSpPr>
      <dsp:spPr>
        <a:xfrm>
          <a:off x="0" y="2822153"/>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1E430-1292-3C44-AADC-3ECF76AE6EAB}">
      <dsp:nvSpPr>
        <dsp:cNvPr id="0" name=""/>
        <dsp:cNvSpPr/>
      </dsp:nvSpPr>
      <dsp:spPr>
        <a:xfrm>
          <a:off x="0" y="2822153"/>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Kansas State University		(785) 532-6026</a:t>
          </a:r>
        </a:p>
      </dsp:txBody>
      <dsp:txXfrm>
        <a:off x="0" y="2822153"/>
        <a:ext cx="6411924" cy="564306"/>
      </dsp:txXfrm>
    </dsp:sp>
    <dsp:sp modelId="{8C2C0B77-EE00-B448-BF27-753D5E77C7FD}">
      <dsp:nvSpPr>
        <dsp:cNvPr id="0" name=""/>
        <dsp:cNvSpPr/>
      </dsp:nvSpPr>
      <dsp:spPr>
        <a:xfrm>
          <a:off x="0" y="3386460"/>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F973E-558E-BA42-8927-B8A6F00FD341}">
      <dsp:nvSpPr>
        <dsp:cNvPr id="0" name=""/>
        <dsp:cNvSpPr/>
      </dsp:nvSpPr>
      <dsp:spPr>
        <a:xfrm>
          <a:off x="0" y="3386460"/>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University of Chicago		(773) 702-1234 </a:t>
          </a:r>
        </a:p>
      </dsp:txBody>
      <dsp:txXfrm>
        <a:off x="0" y="3386460"/>
        <a:ext cx="6411924" cy="564306"/>
      </dsp:txXfrm>
    </dsp:sp>
    <dsp:sp modelId="{B28B1E57-8B4A-0E49-9A90-EFA53184305C}">
      <dsp:nvSpPr>
        <dsp:cNvPr id="0" name=""/>
        <dsp:cNvSpPr/>
      </dsp:nvSpPr>
      <dsp:spPr>
        <a:xfrm>
          <a:off x="0" y="3950767"/>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CE871-F85B-EF4C-BE28-75E127C8D5CF}">
      <dsp:nvSpPr>
        <dsp:cNvPr id="0" name=""/>
        <dsp:cNvSpPr/>
      </dsp:nvSpPr>
      <dsp:spPr>
        <a:xfrm>
          <a:off x="0" y="3950767"/>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NRPP						(800) 269-4174</a:t>
          </a:r>
        </a:p>
      </dsp:txBody>
      <dsp:txXfrm>
        <a:off x="0" y="3950767"/>
        <a:ext cx="6411924" cy="564306"/>
      </dsp:txXfrm>
    </dsp:sp>
    <dsp:sp modelId="{922A7CFC-7BCF-0F4F-9D8C-F8314CC1DE49}">
      <dsp:nvSpPr>
        <dsp:cNvPr id="0" name=""/>
        <dsp:cNvSpPr/>
      </dsp:nvSpPr>
      <dsp:spPr>
        <a:xfrm>
          <a:off x="0" y="4515074"/>
          <a:ext cx="6411924"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F8B44-E126-0645-81EE-F1AF7F007FBF}">
      <dsp:nvSpPr>
        <dsp:cNvPr id="0" name=""/>
        <dsp:cNvSpPr/>
      </dsp:nvSpPr>
      <dsp:spPr>
        <a:xfrm>
          <a:off x="0" y="4515074"/>
          <a:ext cx="6411924" cy="56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NRSB						(866) 329-3474</a:t>
          </a:r>
        </a:p>
      </dsp:txBody>
      <dsp:txXfrm>
        <a:off x="0" y="4515074"/>
        <a:ext cx="6411924" cy="5643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015A-8436-4B2C-A5BD-0083C1768FF1}">
      <dsp:nvSpPr>
        <dsp:cNvPr id="0" name=""/>
        <dsp:cNvSpPr/>
      </dsp:nvSpPr>
      <dsp:spPr>
        <a:xfrm>
          <a:off x="0" y="453"/>
          <a:ext cx="10353675" cy="10610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99080-809F-4369-A308-E4CD6E325A1E}">
      <dsp:nvSpPr>
        <dsp:cNvPr id="0" name=""/>
        <dsp:cNvSpPr/>
      </dsp:nvSpPr>
      <dsp:spPr>
        <a:xfrm>
          <a:off x="320982" y="239200"/>
          <a:ext cx="583603" cy="583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F31E9E-DF25-4918-8AD5-218E33D50265}">
      <dsp:nvSpPr>
        <dsp:cNvPr id="0" name=""/>
        <dsp:cNvSpPr/>
      </dsp:nvSpPr>
      <dsp:spPr>
        <a:xfrm>
          <a:off x="1225568" y="453"/>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1022350">
            <a:lnSpc>
              <a:spcPct val="90000"/>
            </a:lnSpc>
            <a:spcBef>
              <a:spcPct val="0"/>
            </a:spcBef>
            <a:spcAft>
              <a:spcPct val="35000"/>
            </a:spcAft>
            <a:buNone/>
          </a:pPr>
          <a:r>
            <a:rPr lang="en-US" sz="2300" kern="1200"/>
            <a:t>Single, CRM, or CW must integrate and record hourly or more frequently.</a:t>
          </a:r>
        </a:p>
      </dsp:txBody>
      <dsp:txXfrm>
        <a:off x="1225568" y="453"/>
        <a:ext cx="9128106" cy="1061098"/>
      </dsp:txXfrm>
    </dsp:sp>
    <dsp:sp modelId="{1A722679-50F9-4EE9-B991-2A5D4158BD92}">
      <dsp:nvSpPr>
        <dsp:cNvPr id="0" name=""/>
        <dsp:cNvSpPr/>
      </dsp:nvSpPr>
      <dsp:spPr>
        <a:xfrm>
          <a:off x="0" y="1326825"/>
          <a:ext cx="10353675" cy="10610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4D368-0D11-4824-8E00-3189244472AE}">
      <dsp:nvSpPr>
        <dsp:cNvPr id="0" name=""/>
        <dsp:cNvSpPr/>
      </dsp:nvSpPr>
      <dsp:spPr>
        <a:xfrm>
          <a:off x="320982" y="1565573"/>
          <a:ext cx="583603" cy="583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3AFD8-8C48-4A69-939B-C91A5FE3070F}">
      <dsp:nvSpPr>
        <dsp:cNvPr id="0" name=""/>
        <dsp:cNvSpPr/>
      </dsp:nvSpPr>
      <dsp:spPr>
        <a:xfrm>
          <a:off x="1225568" y="1326825"/>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1022350">
            <a:lnSpc>
              <a:spcPct val="90000"/>
            </a:lnSpc>
            <a:spcBef>
              <a:spcPct val="0"/>
            </a:spcBef>
            <a:spcAft>
              <a:spcPct val="35000"/>
            </a:spcAft>
            <a:buNone/>
          </a:pPr>
          <a:r>
            <a:rPr lang="en-US" sz="2300" kern="1200"/>
            <a:t>Monitors that do not record at least hourly must be used with another passive or active device using either the sequential or simultaneous method.</a:t>
          </a:r>
        </a:p>
      </dsp:txBody>
      <dsp:txXfrm>
        <a:off x="1225568" y="1326825"/>
        <a:ext cx="9128106" cy="1061098"/>
      </dsp:txXfrm>
    </dsp:sp>
    <dsp:sp modelId="{BFBE75C4-2BDB-4887-898C-3FF8B96A2A7A}">
      <dsp:nvSpPr>
        <dsp:cNvPr id="0" name=""/>
        <dsp:cNvSpPr/>
      </dsp:nvSpPr>
      <dsp:spPr>
        <a:xfrm>
          <a:off x="0" y="2653198"/>
          <a:ext cx="10353675" cy="10610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DBC10-B1DF-4F46-8375-68C293AF79FA}">
      <dsp:nvSpPr>
        <dsp:cNvPr id="0" name=""/>
        <dsp:cNvSpPr/>
      </dsp:nvSpPr>
      <dsp:spPr>
        <a:xfrm>
          <a:off x="320982" y="2891945"/>
          <a:ext cx="583603" cy="583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1CBDDF-0F04-413D-B184-D8B632E87881}">
      <dsp:nvSpPr>
        <dsp:cNvPr id="0" name=""/>
        <dsp:cNvSpPr/>
      </dsp:nvSpPr>
      <dsp:spPr>
        <a:xfrm>
          <a:off x="1225568" y="2653198"/>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1022350">
            <a:lnSpc>
              <a:spcPct val="90000"/>
            </a:lnSpc>
            <a:spcBef>
              <a:spcPct val="0"/>
            </a:spcBef>
            <a:spcAft>
              <a:spcPct val="35000"/>
            </a:spcAft>
            <a:buNone/>
          </a:pPr>
          <a:r>
            <a:rPr lang="en-US" sz="2300" kern="1200"/>
            <a:t>First four hours of test may be disregarded, but 44 contiguous hours required for average.</a:t>
          </a:r>
        </a:p>
      </dsp:txBody>
      <dsp:txXfrm>
        <a:off x="1225568" y="2653198"/>
        <a:ext cx="9128106" cy="1061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CB5A7-0661-48B8-88A1-D9176FB851D3}">
      <dsp:nvSpPr>
        <dsp:cNvPr id="0" name=""/>
        <dsp:cNvSpPr/>
      </dsp:nvSpPr>
      <dsp:spPr>
        <a:xfrm>
          <a:off x="0" y="3827"/>
          <a:ext cx="6266011" cy="81531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CA906-A375-4568-AB4A-ABC73A9D7010}">
      <dsp:nvSpPr>
        <dsp:cNvPr id="0" name=""/>
        <dsp:cNvSpPr/>
      </dsp:nvSpPr>
      <dsp:spPr>
        <a:xfrm>
          <a:off x="246632" y="187273"/>
          <a:ext cx="448423" cy="448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BDB239-5536-4419-916F-2F3EE264FC8C}">
      <dsp:nvSpPr>
        <dsp:cNvPr id="0" name=""/>
        <dsp:cNvSpPr/>
      </dsp:nvSpPr>
      <dsp:spPr>
        <a:xfrm>
          <a:off x="941689" y="3827"/>
          <a:ext cx="5324321" cy="815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8" tIns="86288" rIns="86288" bIns="86288" numCol="1" spcCol="1270" anchor="ctr" anchorCtr="0">
          <a:noAutofit/>
        </a:bodyPr>
        <a:lstStyle/>
        <a:p>
          <a:pPr marL="0" lvl="0" indent="0" algn="l" defTabSz="622300">
            <a:lnSpc>
              <a:spcPct val="90000"/>
            </a:lnSpc>
            <a:spcBef>
              <a:spcPct val="0"/>
            </a:spcBef>
            <a:spcAft>
              <a:spcPct val="35000"/>
            </a:spcAft>
            <a:buNone/>
          </a:pPr>
          <a:r>
            <a:rPr lang="en-US" sz="1400" kern="1200"/>
            <a:t>The machine needs to record hourly.</a:t>
          </a:r>
        </a:p>
      </dsp:txBody>
      <dsp:txXfrm>
        <a:off x="941689" y="3827"/>
        <a:ext cx="5324321" cy="815315"/>
      </dsp:txXfrm>
    </dsp:sp>
    <dsp:sp modelId="{9D3B023D-FE9A-4222-AA6E-849A9DD3DE0F}">
      <dsp:nvSpPr>
        <dsp:cNvPr id="0" name=""/>
        <dsp:cNvSpPr/>
      </dsp:nvSpPr>
      <dsp:spPr>
        <a:xfrm>
          <a:off x="0" y="1022971"/>
          <a:ext cx="6266011" cy="81531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6DFA6-7EA5-40A1-920F-2D89E322CA3B}">
      <dsp:nvSpPr>
        <dsp:cNvPr id="0" name=""/>
        <dsp:cNvSpPr/>
      </dsp:nvSpPr>
      <dsp:spPr>
        <a:xfrm>
          <a:off x="246632" y="1206417"/>
          <a:ext cx="448423" cy="448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BEAAE1-AAC0-4A6F-860A-DA00CE28CBFC}">
      <dsp:nvSpPr>
        <dsp:cNvPr id="0" name=""/>
        <dsp:cNvSpPr/>
      </dsp:nvSpPr>
      <dsp:spPr>
        <a:xfrm>
          <a:off x="941689" y="1022971"/>
          <a:ext cx="5324321" cy="815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8" tIns="86288" rIns="86288" bIns="86288" numCol="1" spcCol="1270" anchor="ctr" anchorCtr="0">
          <a:noAutofit/>
        </a:bodyPr>
        <a:lstStyle/>
        <a:p>
          <a:pPr marL="0" lvl="0" indent="0" algn="l" defTabSz="622300">
            <a:lnSpc>
              <a:spcPct val="90000"/>
            </a:lnSpc>
            <a:spcBef>
              <a:spcPct val="0"/>
            </a:spcBef>
            <a:spcAft>
              <a:spcPct val="35000"/>
            </a:spcAft>
            <a:buNone/>
          </a:pPr>
          <a:r>
            <a:rPr lang="en-US" sz="1400" kern="1200"/>
            <a:t>The minimum measurement period is 48 hours.</a:t>
          </a:r>
        </a:p>
      </dsp:txBody>
      <dsp:txXfrm>
        <a:off x="941689" y="1022971"/>
        <a:ext cx="5324321" cy="815315"/>
      </dsp:txXfrm>
    </dsp:sp>
    <dsp:sp modelId="{B029F434-C3A3-4E0F-BC5B-3D3F02225942}">
      <dsp:nvSpPr>
        <dsp:cNvPr id="0" name=""/>
        <dsp:cNvSpPr/>
      </dsp:nvSpPr>
      <dsp:spPr>
        <a:xfrm>
          <a:off x="0" y="2042115"/>
          <a:ext cx="6266011" cy="81531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A4B99-6ED8-4EC9-A5F2-B215504A665C}">
      <dsp:nvSpPr>
        <dsp:cNvPr id="0" name=""/>
        <dsp:cNvSpPr/>
      </dsp:nvSpPr>
      <dsp:spPr>
        <a:xfrm>
          <a:off x="246632" y="2225561"/>
          <a:ext cx="448423" cy="448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DD29A8-A772-48D1-86CF-36D0DBA286CF}">
      <dsp:nvSpPr>
        <dsp:cNvPr id="0" name=""/>
        <dsp:cNvSpPr/>
      </dsp:nvSpPr>
      <dsp:spPr>
        <a:xfrm>
          <a:off x="941689" y="2042115"/>
          <a:ext cx="5324321" cy="815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8" tIns="86288" rIns="86288" bIns="86288" numCol="1" spcCol="1270" anchor="ctr" anchorCtr="0">
          <a:noAutofit/>
        </a:bodyPr>
        <a:lstStyle/>
        <a:p>
          <a:pPr marL="0" lvl="0" indent="0" algn="l" defTabSz="622300">
            <a:lnSpc>
              <a:spcPct val="90000"/>
            </a:lnSpc>
            <a:spcBef>
              <a:spcPct val="0"/>
            </a:spcBef>
            <a:spcAft>
              <a:spcPct val="35000"/>
            </a:spcAft>
            <a:buNone/>
          </a:pPr>
          <a:r>
            <a:rPr lang="en-US" sz="1400" kern="1200"/>
            <a:t>There must be at least 44 continuous hours of usable data.</a:t>
          </a:r>
        </a:p>
      </dsp:txBody>
      <dsp:txXfrm>
        <a:off x="941689" y="2042115"/>
        <a:ext cx="5324321" cy="815315"/>
      </dsp:txXfrm>
    </dsp:sp>
    <dsp:sp modelId="{5764A331-7F94-4E22-97B4-C525B3CBA59F}">
      <dsp:nvSpPr>
        <dsp:cNvPr id="0" name=""/>
        <dsp:cNvSpPr/>
      </dsp:nvSpPr>
      <dsp:spPr>
        <a:xfrm>
          <a:off x="0" y="3061259"/>
          <a:ext cx="6266011" cy="81531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B5704-3FDB-476C-B5D7-0C22BB55CA94}">
      <dsp:nvSpPr>
        <dsp:cNvPr id="0" name=""/>
        <dsp:cNvSpPr/>
      </dsp:nvSpPr>
      <dsp:spPr>
        <a:xfrm>
          <a:off x="246632" y="3244705"/>
          <a:ext cx="448423" cy="448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3C9ACF-FE98-47FC-A412-50DF8D57AA0F}">
      <dsp:nvSpPr>
        <dsp:cNvPr id="0" name=""/>
        <dsp:cNvSpPr/>
      </dsp:nvSpPr>
      <dsp:spPr>
        <a:xfrm>
          <a:off x="941689" y="3061259"/>
          <a:ext cx="5324321" cy="815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8" tIns="86288" rIns="86288" bIns="86288" numCol="1" spcCol="1270" anchor="ctr" anchorCtr="0">
          <a:noAutofit/>
        </a:bodyPr>
        <a:lstStyle/>
        <a:p>
          <a:pPr marL="0" lvl="0" indent="0" algn="l" defTabSz="622300">
            <a:lnSpc>
              <a:spcPct val="90000"/>
            </a:lnSpc>
            <a:spcBef>
              <a:spcPct val="0"/>
            </a:spcBef>
            <a:spcAft>
              <a:spcPct val="35000"/>
            </a:spcAft>
            <a:buNone/>
          </a:pPr>
          <a:r>
            <a:rPr lang="en-US" sz="1400" kern="1200"/>
            <a:t>If the monitor cannot integrate over a period of one hour or less, then an additional (secondary) passive or active measurement device must be used. The two devices can be set up for simultaneously or sequentially. </a:t>
          </a:r>
        </a:p>
      </dsp:txBody>
      <dsp:txXfrm>
        <a:off x="941689" y="3061259"/>
        <a:ext cx="5324321" cy="815315"/>
      </dsp:txXfrm>
    </dsp:sp>
    <dsp:sp modelId="{2EB69090-B4A9-4327-9B99-90E5CCA34BBE}">
      <dsp:nvSpPr>
        <dsp:cNvPr id="0" name=""/>
        <dsp:cNvSpPr/>
      </dsp:nvSpPr>
      <dsp:spPr>
        <a:xfrm>
          <a:off x="0" y="4080403"/>
          <a:ext cx="6266011" cy="81531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6DCC88-BF87-4FDC-8E5F-A279DF8741E2}">
      <dsp:nvSpPr>
        <dsp:cNvPr id="0" name=""/>
        <dsp:cNvSpPr/>
      </dsp:nvSpPr>
      <dsp:spPr>
        <a:xfrm>
          <a:off x="246632" y="4263849"/>
          <a:ext cx="448423" cy="4484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AC9973-3627-447C-9185-78ABBF69205C}">
      <dsp:nvSpPr>
        <dsp:cNvPr id="0" name=""/>
        <dsp:cNvSpPr/>
      </dsp:nvSpPr>
      <dsp:spPr>
        <a:xfrm>
          <a:off x="941689" y="4080403"/>
          <a:ext cx="5324321" cy="815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8" tIns="86288" rIns="86288" bIns="86288" numCol="1" spcCol="1270" anchor="ctr" anchorCtr="0">
          <a:noAutofit/>
        </a:bodyPr>
        <a:lstStyle/>
        <a:p>
          <a:pPr marL="0" lvl="0" indent="0" algn="l" defTabSz="622300">
            <a:lnSpc>
              <a:spcPct val="90000"/>
            </a:lnSpc>
            <a:spcBef>
              <a:spcPct val="0"/>
            </a:spcBef>
            <a:spcAft>
              <a:spcPct val="35000"/>
            </a:spcAft>
            <a:buNone/>
          </a:pPr>
          <a:r>
            <a:rPr lang="en-US" sz="1400" kern="1200"/>
            <a:t>Adding an extra feature to detect tampering could deter people from tampering with the equipment and keep the closed building conditions. </a:t>
          </a:r>
        </a:p>
      </dsp:txBody>
      <dsp:txXfrm>
        <a:off x="941689" y="4080403"/>
        <a:ext cx="5324321" cy="8153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A1F7-2D8C-4306-AC27-8889E52E4E24}">
      <dsp:nvSpPr>
        <dsp:cNvPr id="0" name=""/>
        <dsp:cNvSpPr/>
      </dsp:nvSpPr>
      <dsp:spPr>
        <a:xfrm>
          <a:off x="681337" y="148078"/>
          <a:ext cx="1852875" cy="1852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B68E4-0A30-4E8C-888E-E9EC638500E3}">
      <dsp:nvSpPr>
        <dsp:cNvPr id="0" name=""/>
        <dsp:cNvSpPr/>
      </dsp:nvSpPr>
      <dsp:spPr>
        <a:xfrm>
          <a:off x="1076212" y="542953"/>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FBCC831-E773-4851-89D2-080C424A4AA3}">
      <dsp:nvSpPr>
        <dsp:cNvPr id="0" name=""/>
        <dsp:cNvSpPr/>
      </dsp:nvSpPr>
      <dsp:spPr>
        <a:xfrm>
          <a:off x="89024" y="2578078"/>
          <a:ext cx="3037500" cy="98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Use the lowest level of your home that can be used for occupancy to measure for radon.</a:t>
          </a:r>
        </a:p>
      </dsp:txBody>
      <dsp:txXfrm>
        <a:off x="89024" y="2578078"/>
        <a:ext cx="3037500" cy="988593"/>
      </dsp:txXfrm>
    </dsp:sp>
    <dsp:sp modelId="{DF685A15-E558-40ED-B0F9-28D9E51D0669}">
      <dsp:nvSpPr>
        <dsp:cNvPr id="0" name=""/>
        <dsp:cNvSpPr/>
      </dsp:nvSpPr>
      <dsp:spPr>
        <a:xfrm>
          <a:off x="4250400" y="148078"/>
          <a:ext cx="1852875" cy="1852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FEA42-6224-460C-BAA9-EF2E7218E496}">
      <dsp:nvSpPr>
        <dsp:cNvPr id="0" name=""/>
        <dsp:cNvSpPr/>
      </dsp:nvSpPr>
      <dsp:spPr>
        <a:xfrm>
          <a:off x="4645275" y="542953"/>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6C4AB2-AE18-4F12-95BD-A97F861DE286}">
      <dsp:nvSpPr>
        <dsp:cNvPr id="0" name=""/>
        <dsp:cNvSpPr/>
      </dsp:nvSpPr>
      <dsp:spPr>
        <a:xfrm>
          <a:off x="3658087" y="2578078"/>
          <a:ext cx="3037500" cy="98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Measurement should be done in a room that is used quite often.</a:t>
          </a:r>
        </a:p>
      </dsp:txBody>
      <dsp:txXfrm>
        <a:off x="3658087" y="2578078"/>
        <a:ext cx="3037500" cy="988593"/>
      </dsp:txXfrm>
    </dsp:sp>
    <dsp:sp modelId="{9FDE58B3-5166-45AE-8FF0-635605FBF4EB}">
      <dsp:nvSpPr>
        <dsp:cNvPr id="0" name=""/>
        <dsp:cNvSpPr/>
      </dsp:nvSpPr>
      <dsp:spPr>
        <a:xfrm>
          <a:off x="7819462" y="148078"/>
          <a:ext cx="1852875" cy="185287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2C9B27-102F-4A53-9663-B2A3AE9D691D}">
      <dsp:nvSpPr>
        <dsp:cNvPr id="0" name=""/>
        <dsp:cNvSpPr/>
      </dsp:nvSpPr>
      <dsp:spPr>
        <a:xfrm>
          <a:off x="8214337" y="542953"/>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1DF902-C710-4B23-9426-E55B5FB7D469}">
      <dsp:nvSpPr>
        <dsp:cNvPr id="0" name=""/>
        <dsp:cNvSpPr/>
      </dsp:nvSpPr>
      <dsp:spPr>
        <a:xfrm>
          <a:off x="7227150" y="2578078"/>
          <a:ext cx="3037500" cy="98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If there is a basement that could be used for recreation or a bedroom without renovations, measure for radon there. The potential buyer will have the option of using the basement knowing it was measured for radon. </a:t>
          </a:r>
        </a:p>
      </dsp:txBody>
      <dsp:txXfrm>
        <a:off x="7227150" y="2578078"/>
        <a:ext cx="3037500" cy="9885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0B3F4-D008-1B4F-ACE2-36972A222A7E}">
      <dsp:nvSpPr>
        <dsp:cNvPr id="0" name=""/>
        <dsp:cNvSpPr/>
      </dsp:nvSpPr>
      <dsp:spPr>
        <a:xfrm>
          <a:off x="0" y="0"/>
          <a:ext cx="4824828" cy="881918"/>
        </a:xfrm>
        <a:prstGeom prst="roundRect">
          <a:avLst>
            <a:gd name="adj" fmla="val 10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Place the detector where it will not be disturbed and where there is plenty of room for it.</a:t>
          </a:r>
        </a:p>
      </dsp:txBody>
      <dsp:txXfrm>
        <a:off x="25830" y="25830"/>
        <a:ext cx="3769986" cy="830258"/>
      </dsp:txXfrm>
    </dsp:sp>
    <dsp:sp modelId="{23877FDC-7190-704F-9DA9-AC802462B07C}">
      <dsp:nvSpPr>
        <dsp:cNvPr id="0" name=""/>
        <dsp:cNvSpPr/>
      </dsp:nvSpPr>
      <dsp:spPr>
        <a:xfrm>
          <a:off x="360295" y="1004407"/>
          <a:ext cx="4824828" cy="881918"/>
        </a:xfrm>
        <a:prstGeom prst="roundRect">
          <a:avLst>
            <a:gd name="adj" fmla="val 10000"/>
          </a:avLst>
        </a:prstGeom>
        <a:gradFill rotWithShape="0">
          <a:gsLst>
            <a:gs pos="0">
              <a:schemeClr val="accent5">
                <a:hueOff val="-209966"/>
                <a:satOff val="11412"/>
                <a:lumOff val="-2108"/>
                <a:alphaOff val="0"/>
                <a:tint val="96000"/>
                <a:lumMod val="104000"/>
              </a:schemeClr>
            </a:gs>
            <a:gs pos="100000">
              <a:schemeClr val="accent5">
                <a:hueOff val="-209966"/>
                <a:satOff val="11412"/>
                <a:lumOff val="-2108"/>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Do not place the detector near drafts caused by heating, ventilating and air conditioning vents, doors, fans, and windows. </a:t>
          </a:r>
        </a:p>
      </dsp:txBody>
      <dsp:txXfrm>
        <a:off x="386125" y="1030237"/>
        <a:ext cx="3839625" cy="830258"/>
      </dsp:txXfrm>
    </dsp:sp>
    <dsp:sp modelId="{42A2092E-CE02-9842-927E-67B6D08330A9}">
      <dsp:nvSpPr>
        <dsp:cNvPr id="0" name=""/>
        <dsp:cNvSpPr/>
      </dsp:nvSpPr>
      <dsp:spPr>
        <a:xfrm>
          <a:off x="720591" y="2008814"/>
          <a:ext cx="4824828" cy="881918"/>
        </a:xfrm>
        <a:prstGeom prst="roundRect">
          <a:avLst>
            <a:gd name="adj" fmla="val 10000"/>
          </a:avLst>
        </a:prstGeom>
        <a:gradFill rotWithShape="0">
          <a:gsLst>
            <a:gs pos="0">
              <a:schemeClr val="accent5">
                <a:hueOff val="-419932"/>
                <a:satOff val="22824"/>
                <a:lumOff val="-4216"/>
                <a:alphaOff val="0"/>
                <a:tint val="96000"/>
                <a:lumMod val="104000"/>
              </a:schemeClr>
            </a:gs>
            <a:gs pos="100000">
              <a:schemeClr val="accent5">
                <a:hueOff val="-419932"/>
                <a:satOff val="22824"/>
                <a:lumOff val="-4216"/>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Avoid areas with high humidity, excessive heat, like fireplaces or direct sunlight.</a:t>
          </a:r>
        </a:p>
      </dsp:txBody>
      <dsp:txXfrm>
        <a:off x="746421" y="2034644"/>
        <a:ext cx="3839625" cy="830258"/>
      </dsp:txXfrm>
    </dsp:sp>
    <dsp:sp modelId="{B1E8C7D6-DB53-CF41-A59E-8615F83F94EE}">
      <dsp:nvSpPr>
        <dsp:cNvPr id="0" name=""/>
        <dsp:cNvSpPr/>
      </dsp:nvSpPr>
      <dsp:spPr>
        <a:xfrm>
          <a:off x="1080886" y="3013221"/>
          <a:ext cx="4824828" cy="881918"/>
        </a:xfrm>
        <a:prstGeom prst="roundRect">
          <a:avLst>
            <a:gd name="adj" fmla="val 10000"/>
          </a:avLst>
        </a:prstGeom>
        <a:gradFill rotWithShape="0">
          <a:gsLst>
            <a:gs pos="0">
              <a:schemeClr val="accent5">
                <a:hueOff val="-629899"/>
                <a:satOff val="34235"/>
                <a:lumOff val="-6324"/>
                <a:alphaOff val="0"/>
                <a:tint val="96000"/>
                <a:lumMod val="104000"/>
              </a:schemeClr>
            </a:gs>
            <a:gs pos="100000">
              <a:schemeClr val="accent5">
                <a:hueOff val="-629899"/>
                <a:satOff val="34235"/>
                <a:lumOff val="-6324"/>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If there is a window or other opening place the detector at least 90 centimeters (3 feet) away.</a:t>
          </a:r>
        </a:p>
      </dsp:txBody>
      <dsp:txXfrm>
        <a:off x="1106716" y="3039051"/>
        <a:ext cx="3839625" cy="830258"/>
      </dsp:txXfrm>
    </dsp:sp>
    <dsp:sp modelId="{7418C593-D74F-DC46-9001-7E020D763153}">
      <dsp:nvSpPr>
        <dsp:cNvPr id="0" name=""/>
        <dsp:cNvSpPr/>
      </dsp:nvSpPr>
      <dsp:spPr>
        <a:xfrm>
          <a:off x="1441182" y="4017628"/>
          <a:ext cx="4824828" cy="881918"/>
        </a:xfrm>
        <a:prstGeom prst="roundRect">
          <a:avLst>
            <a:gd name="adj" fmla="val 10000"/>
          </a:avLst>
        </a:prstGeom>
        <a:gradFill rotWithShape="0">
          <a:gsLst>
            <a:gs pos="0">
              <a:schemeClr val="accent5">
                <a:hueOff val="-839865"/>
                <a:satOff val="45647"/>
                <a:lumOff val="-8432"/>
                <a:alphaOff val="0"/>
                <a:tint val="96000"/>
                <a:lumMod val="104000"/>
              </a:schemeClr>
            </a:gs>
            <a:gs pos="100000">
              <a:schemeClr val="accent5">
                <a:hueOff val="-839865"/>
                <a:satOff val="45647"/>
                <a:lumOff val="-8432"/>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Place the detector away from openings (e.g., windows) place the detector 30 centimeters (1 foot) from the walls.</a:t>
          </a:r>
        </a:p>
      </dsp:txBody>
      <dsp:txXfrm>
        <a:off x="1467012" y="4043458"/>
        <a:ext cx="3839625" cy="830258"/>
      </dsp:txXfrm>
    </dsp:sp>
    <dsp:sp modelId="{2A0FA41C-4CF2-D94C-B3FF-3F7270D6C27C}">
      <dsp:nvSpPr>
        <dsp:cNvPr id="0" name=""/>
        <dsp:cNvSpPr/>
      </dsp:nvSpPr>
      <dsp:spPr>
        <a:xfrm>
          <a:off x="4251581" y="644290"/>
          <a:ext cx="573246" cy="573246"/>
        </a:xfrm>
        <a:prstGeom prst="downArrow">
          <a:avLst>
            <a:gd name="adj1" fmla="val 55000"/>
            <a:gd name="adj2" fmla="val 45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380561" y="644290"/>
        <a:ext cx="315286" cy="431368"/>
      </dsp:txXfrm>
    </dsp:sp>
    <dsp:sp modelId="{E118C804-D7FE-B141-9783-1509E6F892A7}">
      <dsp:nvSpPr>
        <dsp:cNvPr id="0" name=""/>
        <dsp:cNvSpPr/>
      </dsp:nvSpPr>
      <dsp:spPr>
        <a:xfrm>
          <a:off x="4611877" y="1648697"/>
          <a:ext cx="573246" cy="573246"/>
        </a:xfrm>
        <a:prstGeom prst="downArrow">
          <a:avLst>
            <a:gd name="adj1" fmla="val 55000"/>
            <a:gd name="adj2" fmla="val 45000"/>
          </a:avLst>
        </a:prstGeom>
        <a:solidFill>
          <a:schemeClr val="accent5">
            <a:tint val="40000"/>
            <a:alpha val="90000"/>
            <a:hueOff val="-451163"/>
            <a:satOff val="8331"/>
            <a:lumOff val="2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740857" y="1648697"/>
        <a:ext cx="315286" cy="431368"/>
      </dsp:txXfrm>
    </dsp:sp>
    <dsp:sp modelId="{6BA0560B-D0B3-AC45-B98A-1F17383ABF01}">
      <dsp:nvSpPr>
        <dsp:cNvPr id="0" name=""/>
        <dsp:cNvSpPr/>
      </dsp:nvSpPr>
      <dsp:spPr>
        <a:xfrm>
          <a:off x="4972172" y="2638406"/>
          <a:ext cx="573246" cy="573246"/>
        </a:xfrm>
        <a:prstGeom prst="downArrow">
          <a:avLst>
            <a:gd name="adj1" fmla="val 55000"/>
            <a:gd name="adj2" fmla="val 45000"/>
          </a:avLst>
        </a:prstGeom>
        <a:solidFill>
          <a:schemeClr val="accent5">
            <a:tint val="40000"/>
            <a:alpha val="90000"/>
            <a:hueOff val="-902327"/>
            <a:satOff val="16663"/>
            <a:lumOff val="41"/>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101152" y="2638406"/>
        <a:ext cx="315286" cy="431368"/>
      </dsp:txXfrm>
    </dsp:sp>
    <dsp:sp modelId="{94AE2C70-AB5A-604D-A76A-15C0BE65E9E2}">
      <dsp:nvSpPr>
        <dsp:cNvPr id="0" name=""/>
        <dsp:cNvSpPr/>
      </dsp:nvSpPr>
      <dsp:spPr>
        <a:xfrm>
          <a:off x="5332468" y="3652612"/>
          <a:ext cx="573246" cy="573246"/>
        </a:xfrm>
        <a:prstGeom prst="downArrow">
          <a:avLst>
            <a:gd name="adj1" fmla="val 55000"/>
            <a:gd name="adj2" fmla="val 45000"/>
          </a:avLst>
        </a:prstGeom>
        <a:solidFill>
          <a:schemeClr val="accent5">
            <a:tint val="40000"/>
            <a:alpha val="90000"/>
            <a:hueOff val="-1353490"/>
            <a:satOff val="24994"/>
            <a:lumOff val="61"/>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461448" y="3652612"/>
        <a:ext cx="315286" cy="4313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C0B5B-AC7B-C649-91BA-5554DBBEF406}">
      <dsp:nvSpPr>
        <dsp:cNvPr id="0" name=""/>
        <dsp:cNvSpPr/>
      </dsp:nvSpPr>
      <dsp:spPr>
        <a:xfrm>
          <a:off x="0" y="0"/>
          <a:ext cx="5012808" cy="1077900"/>
        </a:xfrm>
        <a:prstGeom prst="roundRect">
          <a:avLst>
            <a:gd name="adj" fmla="val 10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Place the detector at least 50 centimeters (20 inches) off the floor. </a:t>
          </a:r>
        </a:p>
      </dsp:txBody>
      <dsp:txXfrm>
        <a:off x="31571" y="31571"/>
        <a:ext cx="3758586" cy="1014758"/>
      </dsp:txXfrm>
    </dsp:sp>
    <dsp:sp modelId="{D6FE70D0-1406-1C41-9CC0-39862B53DAA6}">
      <dsp:nvSpPr>
        <dsp:cNvPr id="0" name=""/>
        <dsp:cNvSpPr/>
      </dsp:nvSpPr>
      <dsp:spPr>
        <a:xfrm>
          <a:off x="419822" y="1273882"/>
          <a:ext cx="5012808" cy="1077900"/>
        </a:xfrm>
        <a:prstGeom prst="roundRect">
          <a:avLst>
            <a:gd name="adj" fmla="val 10000"/>
          </a:avLst>
        </a:prstGeom>
        <a:gradFill rotWithShape="0">
          <a:gsLst>
            <a:gs pos="0">
              <a:schemeClr val="accent5">
                <a:hueOff val="-279955"/>
                <a:satOff val="15216"/>
                <a:lumOff val="-2811"/>
                <a:alphaOff val="0"/>
                <a:tint val="96000"/>
                <a:lumMod val="104000"/>
              </a:schemeClr>
            </a:gs>
            <a:gs pos="100000">
              <a:schemeClr val="accent5">
                <a:hueOff val="-279955"/>
                <a:satOff val="15216"/>
                <a:lumOff val="-281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detector should be at least 10 centimeters (4 inches) from all other objects. </a:t>
          </a:r>
        </a:p>
      </dsp:txBody>
      <dsp:txXfrm>
        <a:off x="451393" y="1305453"/>
        <a:ext cx="3829208" cy="1014758"/>
      </dsp:txXfrm>
    </dsp:sp>
    <dsp:sp modelId="{00E84239-F170-E946-A1BA-7C58268D03EA}">
      <dsp:nvSpPr>
        <dsp:cNvPr id="0" name=""/>
        <dsp:cNvSpPr/>
      </dsp:nvSpPr>
      <dsp:spPr>
        <a:xfrm>
          <a:off x="833379" y="2547764"/>
          <a:ext cx="5012808" cy="1077900"/>
        </a:xfrm>
        <a:prstGeom prst="roundRect">
          <a:avLst>
            <a:gd name="adj" fmla="val 10000"/>
          </a:avLst>
        </a:prstGeom>
        <a:gradFill rotWithShape="0">
          <a:gsLst>
            <a:gs pos="0">
              <a:schemeClr val="accent5">
                <a:hueOff val="-559910"/>
                <a:satOff val="30431"/>
                <a:lumOff val="-5621"/>
                <a:alphaOff val="0"/>
                <a:tint val="96000"/>
                <a:lumMod val="104000"/>
              </a:schemeClr>
            </a:gs>
            <a:gs pos="100000">
              <a:schemeClr val="accent5">
                <a:hueOff val="-559910"/>
                <a:satOff val="30431"/>
                <a:lumOff val="-5621"/>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 detector that is suspended, should be 2 to 2.5 meters (about 6 to 8 feet) from the floor. </a:t>
          </a:r>
        </a:p>
      </dsp:txBody>
      <dsp:txXfrm>
        <a:off x="864950" y="2579335"/>
        <a:ext cx="3835474" cy="1014758"/>
      </dsp:txXfrm>
    </dsp:sp>
    <dsp:sp modelId="{BA17A6CF-B4D5-884E-92A7-2593210AB3F0}">
      <dsp:nvSpPr>
        <dsp:cNvPr id="0" name=""/>
        <dsp:cNvSpPr/>
      </dsp:nvSpPr>
      <dsp:spPr>
        <a:xfrm>
          <a:off x="1253202" y="3821646"/>
          <a:ext cx="5012808" cy="1077900"/>
        </a:xfrm>
        <a:prstGeom prst="roundRect">
          <a:avLst>
            <a:gd name="adj" fmla="val 10000"/>
          </a:avLst>
        </a:prstGeom>
        <a:gradFill rotWithShape="0">
          <a:gsLst>
            <a:gs pos="0">
              <a:schemeClr val="accent5">
                <a:hueOff val="-839865"/>
                <a:satOff val="45647"/>
                <a:lumOff val="-8432"/>
                <a:alphaOff val="0"/>
                <a:tint val="96000"/>
                <a:lumMod val="104000"/>
              </a:schemeClr>
            </a:gs>
            <a:gs pos="100000">
              <a:schemeClr val="accent5">
                <a:hueOff val="-839865"/>
                <a:satOff val="45647"/>
                <a:lumOff val="-8432"/>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Radon tests should not be conducted in the kitchen, laundry rooms, closets, or bathrooms.</a:t>
          </a:r>
        </a:p>
      </dsp:txBody>
      <dsp:txXfrm>
        <a:off x="1284773" y="3853217"/>
        <a:ext cx="3829208" cy="1014758"/>
      </dsp:txXfrm>
    </dsp:sp>
    <dsp:sp modelId="{A43C40F6-9D8C-8B49-9765-DC160EE21188}">
      <dsp:nvSpPr>
        <dsp:cNvPr id="0" name=""/>
        <dsp:cNvSpPr/>
      </dsp:nvSpPr>
      <dsp:spPr>
        <a:xfrm>
          <a:off x="4312173" y="825573"/>
          <a:ext cx="700635" cy="700635"/>
        </a:xfrm>
        <a:prstGeom prst="downArrow">
          <a:avLst>
            <a:gd name="adj1" fmla="val 55000"/>
            <a:gd name="adj2" fmla="val 45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469816" y="825573"/>
        <a:ext cx="385349" cy="527228"/>
      </dsp:txXfrm>
    </dsp:sp>
    <dsp:sp modelId="{85E8D4A5-6A87-CA49-BAA7-073DD33A89C1}">
      <dsp:nvSpPr>
        <dsp:cNvPr id="0" name=""/>
        <dsp:cNvSpPr/>
      </dsp:nvSpPr>
      <dsp:spPr>
        <a:xfrm>
          <a:off x="4731996" y="2099455"/>
          <a:ext cx="700635" cy="700635"/>
        </a:xfrm>
        <a:prstGeom prst="downArrow">
          <a:avLst>
            <a:gd name="adj1" fmla="val 55000"/>
            <a:gd name="adj2" fmla="val 45000"/>
          </a:avLst>
        </a:prstGeom>
        <a:solidFill>
          <a:schemeClr val="accent5">
            <a:tint val="40000"/>
            <a:alpha val="90000"/>
            <a:hueOff val="-676745"/>
            <a:satOff val="12497"/>
            <a:lumOff val="3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889639" y="2099455"/>
        <a:ext cx="385349" cy="527228"/>
      </dsp:txXfrm>
    </dsp:sp>
    <dsp:sp modelId="{F537F190-75C3-EF4E-89E0-B9267425190F}">
      <dsp:nvSpPr>
        <dsp:cNvPr id="0" name=""/>
        <dsp:cNvSpPr/>
      </dsp:nvSpPr>
      <dsp:spPr>
        <a:xfrm>
          <a:off x="5145553" y="3373338"/>
          <a:ext cx="700635" cy="700635"/>
        </a:xfrm>
        <a:prstGeom prst="downArrow">
          <a:avLst>
            <a:gd name="adj1" fmla="val 55000"/>
            <a:gd name="adj2" fmla="val 45000"/>
          </a:avLst>
        </a:prstGeom>
        <a:solidFill>
          <a:schemeClr val="accent5">
            <a:tint val="40000"/>
            <a:alpha val="90000"/>
            <a:hueOff val="-1353490"/>
            <a:satOff val="24994"/>
            <a:lumOff val="61"/>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303196" y="3373338"/>
        <a:ext cx="385349" cy="5272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16383,'36'1'0,"-7"-1"0,-25 0 0,9 0 0,4 0 0,3 0 0,-3 0 0,-3 0 0,1 0 0,2 0 0,2 0 0,-2 0 0,4 0 0,-3 0 0,1 0 0,-5 0 0,4 0 0,-4 0 0,3 0 0,-1 0 0,0 0 0,-1 0 0,3 0 0,-2 0 0,0 0 0,0 0 0,4 0 0,-3 0 0,5 0 0,-5 0 0,1 0 0,4 0 0,1 0 0,0 0 0,-1 1 0,-1-1 0,-3 1 0,-2-1 0,1 0 0,1 0 0,6 1 0,-3-1 0,9 2 0,-7-2 0,4 1 0,-6-1 0,-2 0 0,-4 0 0,-1 0 0,5 0 0,-6 0 0,7 0 0,-7 0 0,3 0 0,6 0 0,-6 0 0,4 0 0,-4 0 0,3 0 0,-1 1 0,1-1 0,1 0 0,0 0 0,1 0 0,3 0 0,-3 0 0,-2 1 0,-3-1 0,-1 1 0,9-1 0,-7 0 0,8 0 0,-9 0 0,0 0 0,2 0 0,-1 1 0,5-1 0,-1 1 0,2-1 0,-1 0 0,0 0 0,-1 0 0,-1-1 0,-4 1 0,2-1 0,-2 1 0,2 0 0,-4 0 0,2 0 0,4 0 0,-4 0 0,4 0 0,-7-1 0,7 1 0,-3-1 0,5 1 0,-5 0 0,-3 0 0,4-1 0,-5 0 0,3 0 0,3 1 0,-5 0 0,8 0 0,-10 0 0,5 0 0,3 0 0,-1 0 0,3 0 0,-7 0 0,4 0 0,-6 0 0,8 0 0,-5 0 0,-1 0 0,2 0 0,-2 0 0,3 0 0,-1-1 0,1 1 0,4 0 0,6 0 0,-2 0 0,1 0 0,-8 0 0,0 0 0,0-1 0,-2 1 0,3 0 0,-1 0 0,2 0 0,-1 0 0,-5 0 0,1 0 0,-2 0 0,3 0 0,2 0 0,-5 0 0,3 0 0,-1 0 0,-1 0 0,7 0 0,-7 0 0,2 0 0,0 0 0,-2 0 0,1 0 0,2 0 0,-6 0 0,6 0 0,1 0 0,-1 1 0,3-1 0,-1 0 0,-4 0 0,2 0 0,-3 0 0,0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13.5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2590 0 16383,'-55'1'0,"8"0"0,17-1 0,5 0 0,2 1 0,-5-1 0,-3 1 0,-27 0 0,-15-1 0,-24 0 0,9 0 0,14-1 0,28 1 0,14-1 0,1 1 0,-7-1 0,-23 1 0,-5 0 0,-17 0 0,11 0 0,13 0 0,15 0 0,18 0 0,0 0 0,-2 1 0,-12-1 0,-6 1 0,-1 0 0,4 0 0,13 0 0,5 0 0,11 0 0,-1 0 0,-6-1 0,-4 1 0,-8-1 0,3 0 0,0 0 0,-3 0 0,3 0 0,-7 0 0,9 0 0,-14 0 0,4 0 0,-4 0 0,7-1 0,12 1 0,4-1 0,4 1 0,1 0 0,-4 0 0,-3 0 0,-3 0 0,-9 0 0,1 0 0,-2 1 0,8-1 0,10 1 0,1-1 0,0 0 0,-4 0 0,-9 0 0,7 0 0,-2 1 0,10-1 0,-7 0 0,-2 0 0,-11 0 0,1 0 0,8 0 0,5 0 0,8 0 0,-7 0 0,5 0 0,-6 0 0,0-1 0,8 1 0,-4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25.0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 16383,'42'-3'0,"-6"1"0,-23 1 0,-3 0 0,18 1 0,-11 0 0,23 1 0,-17 0 0,4 0 0,-7-1 0,-2 0 0,-6 0 0,4 1 0,-2-1 0,3 1 0,2-1 0,-8 0 0,10 0 0,-6 0 0,0 0 0,4 0 0,-8 0 0,10 0 0,-8 1 0,3-1 0,5 0 0,-3-1 0,6 1 0,-5 0 0,-4 0 0,2 0 0,1 0 0,0 0 0,1 0 0,-3 0 0,-2 0 0,2 0 0,-1 0 0,3 0 0,-2 0 0,-1 0 0,2 0 0,0 0 0,5 0 0,4 0 0,0 1 0,-3-1 0,-7 1 0,0-1 0,-4 0 0,12 2 0,-10-2 0,4 1 0,1-1 0,-3 1 0,14 0 0,-6 0 0,2 0 0,-5 0 0,-7-1 0,3 1 0,-3-1 0,4 0 0,-1 0 0,-5 0 0,4-1 0,2 1 0,-4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31.1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16 16383,'70'0'0,"-8"0"0,-29 0 0,-3-1 0,-4 1 0,-8-1 0,-5 1 0,4-1 0,-5 1 0,10-1 0,-5 1 0,-2-1 0,1 0 0,5 1 0,4 0 0,10 0 0,-5 0 0,-1 0 0,-12 0 0,-5 0 0,8 0 0,-6-1 0,11 1 0,-10-2 0,-2 2 0,10 0 0,-8 0 0,9-1 0,-6 1 0,-2-1 0,-1 1 0,1 0 0,5 0 0,-1-1 0,4 1 0,-7-1 0,-4 1 0,5 0 0,0 0 0,8 0 0,-4 1 0,3-1 0,-6 1 0,-3-1 0,-1 0 0,5 1 0,1-1 0,4 1 0,-5 0 0,0 0 0,-6-1 0,3 1 0,1-1 0,4 0 0,6 0 0,-3 0 0,-2 0 0,-4 0 0,-5-1 0,3 1 0,-3-1 0,11 0 0,-2 1 0,3 0 0,-3 0 0,-7 0 0,-2 0 0,1 0 0,2 0 0,2 0 0,-5-1 0,1 1 0,5 0 0,-2 0 0,3 0 0,-7 0 0,2 0 0,0 0 0,1 0 0,1 0 0,-4 0 0,2 0 0,1 0 0,-1 0 0,2 0 0,-1 0 0,0 0 0,4 0 0,-4 0 0,0-1 0,-3 1 0,2-1 0,1 1 0,-2-1 0,1 1 0,-2 0 0,6 0 0,-1 0 0,4 0 0,-3 0 0,-1 0 0,-1 0 0,-2-1 0,-2 1 0,4 0 0,-2 0 0,3 0 0,-3 0 0,-3 0 0,5 0 0,-4 0 0,3-1 0,1 1 0,-2-1 0,3 1 0,-7 0 0,8 1 0,-5-1 0,2 1 0,0-1 0,-4 0 0,3 0 0,4 0 0,-3 0 0,5 1 0,-5 0 0,2-1 0,-3 1 0,-1-1 0,0 0 0,-1 0 0,4 1 0,0-1 0,-4 0 0,7 0 0,-9 0 0,4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16.81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18 16383,'61'-1'0,"-10"0"0,-41 1 0,9 0 0,19 0 0,-11 0 0,11 0 0,-20 0 0,9 0 0,-2 0 0,8 0 0,-11 0 0,10 0 0,-2 0 0,2 0 0,-3 0 0,-6 0 0,2 0 0,0 0 0,2 0 0,8 1 0,-8-1 0,5 1 0,-10-1 0,11 1 0,-2-1 0,7 1 0,-5-1 0,-6 0 0,1 1 0,-5 0 0,7-1 0,-3 1 0,0-1 0,-2 0 0,3 1 0,-2-1 0,0 1 0,5-1 0,-12 0 0,11 1 0,1-1 0,-5 0 0,5 0 0,3 0 0,-2-2 0,17 1 0,-7 0 0,5 0 0,-2-1 0,-2 2 0,-4-1 0,-4 1 0,-9 0 0,5 0 0,-2 0 0,5 0 0,-1-1 0,-6 0 0,0 0 0,-4-1 0,6 0 0,6 0 0,-5 0 0,5-1 0,-12 2 0,3-1 0,5 2 0,-3-1 0,10 1 0,-9 0 0,1 1 0,1-1 0,-1 1 0,5-1 0,-1 0 0,-5 0 0,3 0 0,-1 0 0,8 0 0,-2 1 0,1-1 0,-8 1 0,2-1 0,-3 0 0,5 1 0,0-1 0,-1 1 0,4-1 0,-1 0 0,5 0 0,6 0 0,-7 1 0,8-1 0,-4 1 0,-2-2 0,-3 1 0,-9-1 0,-6 0 0,11 1 0,-7 0 0,13 1 0,-10 0 0,4 0 0,-4 0 0,5-1 0,-7 1 0,-1-1 0,-4-1 0,1 1 0,5-1 0,3 2 0,9 0 0,-2 2 0,4-2 0,-8 0 0,-1 0 0,-6 0 0,-6-1 0,3 0 0,0 1 0,5 0 0,3 0 0,0-1 0,4 1 0,0 0 0,2-1 0,-3 0 0,-7 0 0,2 0 0,-5 0 0,8 0 0,-5 0 0,-3 0 0,-1 0 0,-2 0 0,3 0 0,3 0 0,-3 1 0,-3-1 0,13 3 0,-9-2 0,15 1 0,-17-1 0,5 0 0,-1-1 0,2 2 0,2-2 0,-4 1 0,3 0 0,0 0 0,6 1 0,5-1 0,0 0 0,5-1 0,-10 0 0,0 0 0,-11 1 0,-8 0 0,11 0 0,-13 0 0,22-1 0,-20 0 0,6 0 0,4 0 0,-7 0 0,12-1 0,-7 1 0,3-1 0,6 1 0,0-2 0,5 1 0,-4 0 0,-8-1 0,-5 2 0,-2-1 0,6 0 0,4 2 0,1-1 0,3 1 0,-5-1 0,1 0 0,-9 0 0,2 0 0,1 0 0,-3 0 0,13 0 0,-19 0 0,13 0 0,-6-1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1.64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5 16383,'98'-1'0,"-17"0"0,-54 1 0,-7 0 0,10 0 0,5 0 0,13 0 0,12 0 0,-2 0 0,7 0 0,-16 0 0,-15 0 0,-13 0 0,9 0 0,2 0 0,16 0 0,7 0 0,-2-1 0,1 0 0,-16 0 0,-14 1 0,2 0 0,3 0 0,16 1 0,4 0 0,-3 0 0,-4-1 0,-7 0 0,-2 1 0,1-1 0,-3 1 0,7 0 0,3 1 0,9-2 0,0 1 0,-1-1 0,-9 0 0,-4 0 0,-4 0 0,4 0 0,6 0 0,-2 0 0,11 1 0,-2 0 0,4 1 0,4 0 0,-11-1 0,5 0 0,-5-1 0,4 1 0,-1-1 0,-9 0 0,2 0 0,-10 0 0,3 0 0,-9 0 0,-3 0 0,7 0 0,-5 0 0,12 0 0,-6 0 0,-3 0 0,-1 0 0,-3 0 0,10 0 0,-7 0 0,13 1 0,-2 0 0,10 2 0,9-1 0,-1 0 0,5-2 0,-5 0 0,1 0 0,-5 0 0,-6 0 0,-7 0 0,6 0 0,-2 1 0,8-1 0,-5 2 0,-5-2 0,-3 1 0,-6 0 0,4-1 0,-5 1 0,-7-1 0,10 0 0,-11 0 0,16 0 0,-10 0 0,2 0 0,0 0 0,-4 0 0,4 0 0,-3 0 0,2 0 0,4 0 0,-1 0 0,6 0 0,2 1 0,-1 0 0,15 1 0,-5 1 0,7-2 0,-11 0 0,-10-1 0,-4 0 0,-5 0 0,4 0 0,-1 0 0,0 0 0,-6 0 0,1 0 0,1-1 0,1 0 0,6 0 0,-2 2 0,2 0 0,-2 1 0,1-1 0,-6 1 0,-2-3 0,7 2 0,-6-3 0,10 1 0,-12 0 0,4-1 0,-3-1 0,1-1 0,5 0 0,-10 2 0,8 0 0,-4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5.79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38 16383,'91'-1'0,"0"-1"0,-5 0 0,-4 1 0,-13 2 0,-5 0 0,-8-1 0,-2 0 0,2 2 0,-1-1 0,22-1 0,-7 2 0,-20-1 0,-12 0 0,3-1 0,4 0 0,10 0 0,4-1 0,-6 0 0,1 0 0,-9 0 0,4 0 0,2 0 0,-3 0 0,15 1 0,-4 0 0,11 0 0,-2 0 0,12 0 0,0 0 0,-25 0 0,3 0 0,0 0 0,1 1 0,11 1 0,1 0 0,0-1 0,-2 0 0,-10 1 0,-1 0 0,3-2 0,-1 0 0,37 2 0,-41-3 0,1 0 0,-2 1 0,-1 0 0,44-3 0,-45 3 0,-2-1 0,33-2 0,6 2 0,-13-2 0,-7 3 0,-14-1 0,-2 1 0,-6 0 0,11 0 0,2 0 0,2 0 0,4 0 0,-2 0 0,7 0 0,-1 0 0,-6-1 0,3 1 0,-4-3 0,11 2 0,2-3 0,-3 1 0,6 1 0,-8 0 0,2 1 0,-8 0 0,-2 0 0,-5 1 0,12-1 0,0 1 0,13 0 0,-2 0 0,-8 0 0,-2-1 0,-7-1 0,3 1 0,7-1 0,-12 1 0,12 0 0,-11 1 0,13 0 0,0 1 0,-4 0 0,4 0 0,1-1 0,5 0 0,-1 0 0,-10 0 0,-9-1 0,5-1 0,-2 1 0,16-1 0,-4 1 0,-6 0 0,3 1 0,-7 1 0,9 1 0,1-1 0,-7 1 0,11-1 0,-9 0 0,7-1 0,-11 0 0,-9 0 0,-9 0 0,1 0 0,-3 0 0,2 0 0,-2 1 0,-9-1 0,1 2 0,-3-2 0,3 1 0,0-1 0,-5 1 0,4-1 0,-1 2 0,6-1 0,0 1 0,-5 0 0,-2-1 0,-1 1 0,7 0 0,9 1 0,-1 0 0,-11-2 0,-16 0 0,-2-1 0,2 0 0,0 0 0,7 0 0,6-4 0,5 2 0,3-5 0,-11 5 0,-18-1 0,-5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31.9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16383,'54'1'0,"0"0"0,-22-1 0,2 1 0,3-1 0,-6 2 0,4-2 0,-3 2 0,1-1 0,1 1 0,-1 0 0,-5 0 0,0-1 0,-4 0 0,9-1 0,13 0 0,4 1 0,14 0 0,-6 0 0,-1 0 0,-10-1 0,-1 0 0,-3 1 0,14-1 0,9 1 0,10-1 0,2 0 0,-12 0 0,-2 0 0,-10 0 0,13 0 0,1 0 0,2 0 0,6 2 0,-3-2 0,2 1 0,0-1 0,-15 0 0,8 0 0,-1 0 0,12 0 0,5-1 0,-1 1 0,-12-2 0,-1 1 0,-12 0 0,-4 0 0,-10 0 0,-10 0 0,4 1 0,5-1 0,12 1 0,4 0 0,-4 0 0,0 0 0,-8 0 0,4 1 0,3-1 0,7 1 0,9 0 0,11-1 0,-3 1 0,-5-1 0,-13 0 0,-16 0 0,1 0 0,-1 0 0,15 0 0,8 2 0,-1-2 0,1 1 0,-16-1 0,-7-2 0,-3 1 0,-6-1 0,16 1 0,3 1 0,14 0 0,-1 0 0,-4 0 0,-13 0 0,-7 0 0,-10 0 0,-2-1 0,7 1 0,5-1 0,2 1 0,12 0 0,-6 0 0,-3 0 0,2 0 0,-9 0 0,-3 0 0,5 0 0,2 0 0,0 1 0,10 0 0,-13-1 0,9 0 0,-5 0 0,0 0 0,5 1 0,2 1 0,-1-1 0,8 0 0,-7-1 0,-3 1 0,3-1 0,-12 1 0,-1-1 0,0 0 0,-3 0 0,2 0 0,11 0 0,-6 0 0,15 0 0,-10 0 0,-2 0 0,-6 0 0,-5 0 0,-3 0 0,7 0 0,0 1 0,3 0 0,10 2 0,-9-2 0,1 0 0,-6-1 0,-3 0 0,-3 0 0,4 0 0,-11 0 0,9 0 0,-3 0 0,2 0 0,3 0 0,-9 0 0,-6 0 0,0 0 0,1 1 0,6-1 0,14 1 0,5-1 0,0 0 0,9 0 0,-9 0 0,2 0 0,-4 0 0,-7 0 0,-7 0 0,1 0 0,-8 0 0,10 0 0,0 0 0,3 0 0,9 0 0,-7 0 0,-2 0 0,-3 0 0,-15 0 0,2 1 0,-9-1 0,3 0 0,10-1 0,5-1 0,17 1 0,-2 0 0,10 0 0,-7 0 0,-7-2 0,-9 2 0,-15-1 0,-2 2 0,2 0 0,5 1 0,13 0 0,3 0 0,9 1 0,-2-3 0,-2 2 0,-6-2 0,-11 1 0,-9 0 0,-5 0 0,1 0 0,3-1 0,-1 1 0,3 0 0,-5-1 0,1 0 0,3 1 0,-1 0 0,2 0 0,1 1 0,-1-1 0,-2 2 0,-1-2 0,2 1 0,7-1 0,-3 0 0,0 0 0,-8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36.06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16383,'52'1'0,"1"-1"0,36 2 0,-54-2 0,-4 1 0,-12-1 0,16 0 0,-9 0 0,12 0 0,-7 0 0,-3 0 0,-5 0 0,5 1 0,-5-1 0,10 1 0,-8-1 0,5 0 0,-6 0 0,4 0 0,0-1 0,-6 1 0,6-1 0,2 1 0,2 1 0,3 0 0,-12 1 0,2-1 0,2 1 0,5-1 0,3 1 0,-13-1 0,11-3 0,-16 0 0,13-1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56.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1595 3 16383,'-62'0'0,"6"0"0,14 0 0,5-1 0,-3 1 0,5-1 0,1 1 0,7 0 0,-5 0 0,3 0 0,-7 1 0,-3-1 0,5 1 0,-6-1 0,1 0 0,-4 0 0,2 0 0,0 0 0,7 1 0,1 0 0,1 0 0,5 0 0,-8-1 0,-1 0 0,-8 0 0,-1 0 0,3 0 0,7 0 0,3 0 0,2 0 0,-9 0 0,4 0 0,-7 0 0,10 0 0,-3 0 0,5 0 0,0 0 0,3 0 0,-3 0 0,4 0 0,0 0 0,7 0 0,5 0 0,-2 0 0,1 0 0,-3 1 0,2-1 0,4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8:52:53.8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1845 0 16383,'-61'2'0,"0"0"0,1 1 0,3-1 0,-30-2 0,9 1 0,16-1 0,9 0 0,-8 1 0,4 0 0,-7 0 0,3-1 0,9 0 0,6 0 0,7 0 0,-2 0 0,2 0 0,-9 0 0,-1 0 0,-6 0 0,2 0 0,7 0 0,3 0 0,6 0 0,-1 0 0,3 0 0,-2 0 0,5-1 0,-2 1 0,4-1 0,4 1 0,-2 0 0,7 0 0,-3 0 0,9 0 0,3-1 0,-20 1 0,14 0 0,-18 2 0,18-1 0,-1 2 0,3-2 0,1-1 0,0 1 0,0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16383,'36'1'0,"-7"-1"0,-25 0 0,9 0 0,4 0 0,3 0 0,-3 0 0,-3 0 0,1 0 0,2 0 0,2 0 0,-2 0 0,4 0 0,-3 0 0,1 0 0,-5 0 0,4 0 0,-4 0 0,3 0 0,-1 0 0,0 0 0,-1 0 0,3 0 0,-2 0 0,0 0 0,0 0 0,4 0 0,-3 0 0,5 0 0,-5 0 0,1 0 0,4 0 0,1 0 0,0 0 0,-1 1 0,-1-1 0,-3 1 0,-2-1 0,1 0 0,1 0 0,6 1 0,-3-1 0,9 2 0,-7-2 0,4 1 0,-6-1 0,-2 0 0,-4 0 0,-1 0 0,5 0 0,-6 0 0,7 0 0,-7 0 0,3 0 0,6 0 0,-6 0 0,4 0 0,-4 0 0,3 0 0,-1 1 0,1-1 0,1 0 0,0 0 0,1 0 0,3 0 0,-3 0 0,-2 1 0,-3-1 0,-1 1 0,9-1 0,-7 0 0,8 0 0,-9 0 0,0 0 0,2 0 0,-1 1 0,5-1 0,-1 1 0,2-1 0,-1 0 0,0 0 0,-1 0 0,-1-1 0,-4 1 0,2-1 0,-2 1 0,2 0 0,-4 0 0,2 0 0,4 0 0,-4 0 0,4 0 0,-7-1 0,7 1 0,-3-1 0,5 1 0,-5 0 0,-3 0 0,4-1 0,-5 0 0,3 0 0,3 1 0,-5 0 0,8 0 0,-10 0 0,5 0 0,3 0 0,-1 0 0,3 0 0,-7 0 0,4 0 0,-6 0 0,8 0 0,-5 0 0,-1 0 0,2 0 0,-2 0 0,3 0 0,-1-1 0,1 1 0,4 0 0,6 0 0,-2 0 0,1 0 0,-8 0 0,0 0 0,0-1 0,-2 1 0,3 0 0,-1 0 0,2 0 0,-1 0 0,-5 0 0,1 0 0,-2 0 0,3 0 0,2 0 0,-5 0 0,3 0 0,-1 0 0,-1 0 0,7 0 0,-7 0 0,2 0 0,0 0 0,-2 0 0,1 0 0,2 0 0,-6 0 0,6 0 0,1 0 0,-1 1 0,3-1 0,-1 0 0,-4 0 0,2 0 0,-3 0 0,0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00:38.63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16383,'68'2'0,"-6"0"0,-36 0 0,6-2 0,-5 1 0,5-1 0,-6 0 0,3 0 0,-6 0 0,2 0 0,6 0 0,-6 0 0,8 0 0,-5 0 0,-2 0 0,4 1 0,-2-1 0,-2 0 0,3 1 0,-6-1 0,5 1 0,-3-1 0,7 0 0,-8 0 0,9 1 0,-5 0 0,0 1 0,3-1 0,-8 1 0,3-2 0,-2 0 0,6 1 0,2 0 0,-1 0 0,4-1 0,-3 1 0,1 0 0,-5 0 0,-1 0 0,0 1 0,-2-1 0,5-1 0,-1 0 0,-2 0 0,4 0 0,-4 0 0,-1 1 0,1 0 0,2 0 0,-5 0 0,15-1 0,-13 0 0,5 0 0,0-1 0,-11 0 0,11 0 0,-4 0 0,-1 0 0,7 1 0,-14 0 0,10 0 0,2 0 0,-4 0 0,8 0 0,-11-1 0,-3 1 0,13-3 0,-11 2 0,9 0 0,-4 0 0,-6 1 0,12-1 0,-8 1 0,-1 0 0,10-1 0,-17 1 0,15-1 0,-5 1 0,-2-1 0,4 1 0,-1 0 0,-5 0 0,8 0 0,-5 0 0,0 0 0,0 0 0,-3 0 0,0 0 0,12 0 0,-9 0 0,8 0 0,-11 1 0,3-1 0,1 1 0,-2-1 0,1 0 0,-3 0 0,-1-1 0,11 1 0,-13 0 0,7 0 0,-4 0 0,-1 0 0,11 0 0,-9 0 0,2 0 0,-1 0 0,-2 0 0,10 0 0,-10 0 0,8 0 0,-8 0 0,3 0 0,0 0 0,4 0 0,-10 0 0,10-1 0,-4 1 0,0-1 0,7 1 0,-15 0 0,9 0 0,3 0 0,-3 1 0,5-1 0,-12 1 0,4-2 0,8 1 0,-3-1 0,8 2 0,-12-1 0,2 1 0,-3-1 0,-1 0 0,4 0 0,-5 0 0,7 0 0,-8 0 0,12 0 0,-13 0 0,11-1 0,-9 2 0,3 1 0,-1-1 0,2 1 0,1-3 0,-4 0 0,2-1 0,0 2 0,-3 0 0,5 0 0,0 0 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6:56.66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16383,'69'1'0,"-12"-1"0,-46 1 0,6 0 0,20-1 0,-15 0 0,13 0 0,-12 0 0,-8 0 0,20 0 0,-13 0 0,3 0 0,-5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0.01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16383,'62'1'0,"-11"0"0,-44-1 0,13 0 0,15 1 0,-5 1 0,8-1 0,-19 0 0,4 0 0,7-1 0,-7 0 0,9 0 0,-9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3.41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 16383,'65'0'0,"-11"0"0,-45 0 0,10-1 0,11 1 0,-6-1 0,11 1 0,-16 0 0,4 0 0,8 1 0,-9 0 0,6 0 0,-6-1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58.3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16383,'76'1'0,"-5"-1"0,-28 2 0,-9-2 0,-7 1 0,-6-1 0,4 0 0,9 0 0,-5 1 0,2-1 0,-6 2 0,3-2 0,0 1 0,6 0 0,-6-1 0,0 0 0,-3 0 0,0 1 0,-1-3 0,5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1.3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16383,'75'1'0,"-14"-1"0,-34 1 0,-6-1 0,8 1 0,-2-1 0,1 0 0,3 0 0,-7 1 0,0-1 0,5 1 0,-7-1 0,8 0 0,-6 0 0,0 0 0,5 1 0,-4-1 0,1 0 0,-4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9.2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 16383,'98'2'0,"-14"-1"0,-48-1 0,-12 0 0,3 0 0,1 0 0,3 0 0,-3 1 0,-3 0 0,-2 0 0,6-3 0,-2 0 0,-4 0 0,3 1 0,0 1 0,-1 1 0,1-3 0,-2 4 0,3-2 0,1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3.6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 0 16383,'-3'41'0,"2"-7"0,0-25 0,1 1 0,0 9 0,0-5 0,-2 6 0,2-6 0,-1-3 0,1 10 0,-1-5 0,1-1 0,0 3 0,0-6 0,-1 4 0,1 2 0,0-4 0,0 3 0,0 0 0,0-5 0,0 8 0,0-8 0,0 6 0,-1-1 0,1-4 0,-1 6 0,0-5 0,1 3 0,-2 1 0,2-3 0,-1 1 0,0 0 0,1-2 0,0 3 0,-1 1 0,1-5 0,0 7 0,0-6 0,0 3 0,0 2 0,0-8 0,0 9 0,-1-5 0,1 1 0,0 2 0,0-7 0,0 10 0,1-8 0,-1 3 0,0-1 0,0 1 0,0 0 0,0 2 0,-1-1 0,1-4 0,0 10 0,0-11 0,0 5 0,0-1 0,1-3 0,-1 7 0,0-8 0,0 7 0,0-5 0,0 4 0,0-1 0,0-2 0,0 5 0,0-6 0,1 3 0,0 0 0,-1-3 0,2 5 0,-1-2 0,2-4 0,-1 3 0,-1 3 0,2-4 0,-2 4 0,1-5 0,-2 3 0,2 1 0,-2-2 0,2 4 0,-1-10 0,0 8 0,0-4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6.1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 1 16383,'0'62'0,"0"-4"0,0-18 0,-1-7 0,1 1 0,0-9 0,0-1 0,-1-5 0,0 1 0,0 2 0,-2 6 0,1 1 0,0-2 0,0-3 0,2-4 0,-1-2 0,-1-1 0,2 0 0,-1-3 0,1 3 0,0-2 0,-1 0 0,1 3 0,0 0 0,0 3 0,0-2 0,0-1 0,-1-4 0,1 1 0,-1 6 0,1-3 0,-1 6 0,1-6 0,0-1 0,1 1 0,-1-5 0,0 3 0,0 1 0,0-1 0,0 4 0,0-2 0,0 0 0,0 3 0,0-5 0,0 0 0,0 1 0,1-4 0,0 7 0,0-7 0,-1 5 0,0 1 0,0 1 0,0 0 0,0-3 0,0-2 0,0-1 0,0 7 0,1-7 0,-1 8 0,1-7 0,-1 6 0,1-3 0,-1 0 0,0-1 0,0-5 0,0 11 0,0-8 0,0 7 0,1-6 0,-1 1 0,0-2 0,-1 1 0,0 3 0,0-2 0,0 0 0,0-1 0,0-2 0,-1 3 0,1-2 0,-1-1 0,2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9.1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 1 16383,'-1'48'0,"0"-5"0,0-27 0,1-1 0,-1 5 0,1-4 0,-1 3 0,1-5 0,0-1 0,-1 4 0,-1 2 0,2-1 0,-1 0 0,0-4 0,1 5 0,0-5 0,-1 4 0,0 0 0,0-4 0,1 6 0,0-3 0,0 1 0,0 3 0,0-4 0,0 0 0,-1-4 0,0 6 0,0-6 0,1 6 0,0-3 0,0-2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3:48.5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 16383,'53'-2'0,"-8"0"0,-27 1 0,-4 1 0,6 0 0,-6 0 0,9 0 0,-5 0 0,6 0 0,1 1 0,-1-1 0,-3 0 0,-6 0 0,3 1 0,3-1 0,6 2 0,1-2 0,5 1 0,-5 0 0,-1-2 0,-7 2 0,-8-2 0,6 1 0,0 0 0,10 0 0,3 0 0,-1 0 0,-1 0 0,-4 1 0,-8-1 0,1 1 0,2-1 0,9 0 0,-1 0 0,-1 0 0,-3 0 0,-5 1 0,1-1 0,-1 0 0,0 0 0,5 1 0,2-1 0,2 1 0,-1-1 0,-6 1 0,-1-1 0,-3 2 0,5-2 0,3 0 0,0 0 0,3 0 0,-8 0 0,-1 0 0,-3 0 0,6 0 0,0 1 0,6 0 0,-3-1 0,-7 0 0,-3 0 0,0 0 0,4 0 0,6 0 0,4 0 0,-5 1 0,-8-1 0,-4 1 0,5-1 0,-4 0 0,9 0 0,-8 0 0,4 0 0,-4 0 0,5 0 0,-5 0 0,1 0 0,1 0 0,0 0 0,0 0 0,1-1 0,-1 1 0,-1 0 0,5 0 0,1 0 0,5 0 0,-4 0 0,-4 0 0,-6 0 0,-2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1.7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 1 16383,'-4'39'0,"1"-5"0,2-26 0,0 3 0,-1 7 0,1-4 0,0 5 0,-1-4 0,2-4 0,0 8 0,0-5 0,0 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5.7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 0 16383,'4'42'0,"-1"-5"0,-3-23 0,0 2 0,0 2 0,0 0 0,1 1 0,-1-1 0,1-1 0,-1 1 0,0-1 0,0 4 0,0 3 0,0-1 0,0 9 0,0-3 0,0 0 0,0-5 0,-1-7 0,1-4 0,-1 3 0,0 5 0,0 3 0,-1 5 0,1-7 0,0-1 0,0-4 0,1 1 0,-1-1 0,0 0 0,0 3 0,0-2 0,0 1 0,0-3 0,0-1 0,0 1 0,-1 0 0,0 2 0,2-2 0,-2 3 0,2-2 0,-1 2 0,1-1 0,-1 4 0,1 1 0,-1-1 0,1 1 0,0-8 0,0 2 0,-1 1 0,1-5 0,1 6 0,-1-6 0,1 6 0,-1-1 0,0 2 0,1-2 0,-1-1 0,0 0 0,1-2 0,-1 1 0,2 3 0,-1-3 0,1 2 0,-2-3 0,0 2 0,0 4 0,0-2 0,0 0 0,1-4 0,0 2 0,-1-1 0,2 4 0,-2-6 0,1 1 0,1 3 0,0-6 0,0 11 0,-2-12 0,0 8 0,0 0 0,0-3 0,-1 3 0,0-4 0,1-1 0,-1 7 0,0-6 0,1 5 0,-1-6 0,1 1 0,-1 3 0,0-6 0,0 7 0,1-6 0,0 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8.9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40 1 16383,'-3'49'0,"1"0"0,1-22 0,1 2 0,-2-8 0,2-2 0,-1-3 0,0 4 0,-1 2 0,0 1 0,0 4 0,1 1 0,-1 2 0,-1-2 0,0-1 0,1-4 0,0 0 0,1-1 0,0-1 0,0 4 0,0-1 0,-1 7 0,1-7 0,-1 4 0,2-9 0,-1 4 0,1-2 0,0-1 0,0 7 0,0-3 0,0 9 0,0-3 0,0 3 0,0-5 0,0-1 0,0 0 0,0-1 0,1 7 0,0 4 0,2 5 0,-1-7 0,0-6 0,-2-12 0,1-3 0,-1 2 0,0-3 0,0 4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08.0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16383,'2'53'0,"1"-6"0,-2-26 0,-1 2 0,0-5 0,0 2 0,0-2 0,0 3 0,0 0 0,0 2 0,0 2 0,0-4 0,0 0 0,0-6 0,1 1 0,-1-1 0,1 5 0,0 3 0,-1 4 0,2 0 0,-2-2 0,2 1 0,-1-2 0,1-2 0,-2-3 0,1-1 0,-1-4 0,0 4 0,2 4 0,-1 3 0,1 6 0,0 0 0,0-4 0,-1-5 0,-1-7 0,1 2 0,0 1 0,0 6 0,0-3 0,0 2 0,-1-4 0,1 1 0,-1-1 0,1-1 0,0 2 0,-1 2 0,2 2 0,-2-1 0,2 4 0,-2-7 0,1 0 0,-1-7 0,0 4 0,0-4 0,0 6 0,0-1 0,0-4 0,0 4 0,-1-4 0,1 2 0,-1-2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10.6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 1 16383,'1'64'0,"0"-8"0,-1-17 0,0-2 0,0 4 0,0-1 0,-1-3 0,0-1 0,0 2 0,-1-2 0,2-4 0,-1-4 0,1-4 0,0-1 0,-1 3 0,1-5 0,-2 6 0,2-1 0,0 3 0,1-3 0,0 0 0,0-5 0,-1 1 0,0-1 0,0-1 0,1 2 0,0 1 0,0-1 0,-1-2 0,0-2 0,0-2 0,0 6 0,0 1 0,0 1 0,0 1 0,0-5 0,0-1 0,0-4 0,0 0 0,0 5 0,-1-3 0,1 5 0,0-3 0,0 0 0,0 2 0,0-4 0,0-4 0,-1 7 0,1-7 0,-1 7 0,1-2 0,0-5 0,0 6 0,0-3 0,0-2 0,0 8 0,0-9 0,-1 3 0,1-6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4.53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23 0 16383,'-2'61'0,"1"-11"0,1-44 0,-1 16 0,-1 8 0,0-1 0,0 2 0,1-12 0,-2 5 0,1 5 0,1-4 0,0 1 0,0-2 0,0 1 0,0 6 0,0-8 0,0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8.56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16383,'3'65'0,"0"-10"0,-3-46 0,0 15 0,0 3 0,0 0 0,0 7 0,0-16 0,0 9 0,0 1 0,0-2 0,-1-1 0,1 1 0,-1-3 0,1 6 0,0-6 0,-1 4 0,0-5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44.6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 16383,'49'-1'0,"-8"0"0,-22 2 0,-3-1 0,1 0 0,-1 0 0,-1 0 0,0 1 0,2-1 0,-2 1 0,3-1 0,-4 1 0,5-1 0,-2 0 0,9 1 0,-5 0 0,3 0 0,-1 1 0,-4-2 0,0 1 0,-6-1 0,5 0 0,-5 0 0,7 0 0,-3 0 0,0 0 0,3 0 0,2 0 0,0 1 0,2-1 0,-1 0 0,5 0 0,-4 1 0,1 0 0,-7 0 0,1 0 0,-2-1 0,-2 0 0,6 1 0,-7 0 0,7-1 0,-3 1 0,0 0 0,3 0 0,-3-1 0,-3 1 0,3 0 0,-3-1 0,4 1 0,2-1 0,-2 0 0,3 0 0,-4 0 0,-3 0 0,4 2 0,-6-2 0,4 1 0,6-1 0,-5 0 0,9 0 0,-11 0 0,-1 0 0,2 0 0,-1 0 0,4 2 0,0-2 0,-1 1 0,-1 0 0,0-1 0,-4 1 0,4 0 0,-5 0 0,9 0 0,-9 0 0,4-1 0,1 0 0,-5 0 0,10 0 0,-11 1 0,6 0 0,2-1 0,0 0 0,3 0 0,0 0 0,0 0 0,-2 0 0,-2 0 0,-6 0 0,2 0 0,3 0 0,-1 0 0,2 0 0,-5 0 0,1 0 0,4 0 0,-2 0 0,1 1 0,-3-1 0,1 1 0,0-1 0,4 0 0,-7 0 0,4 0 0,-3 0 0,5 0 0,4 0 0,-2 0 0,-2 0 0,-6 0 0,5 0 0,-3 0 0,5 0 0,-5 0 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50.7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22 16383,'48'-3'0,"-1"0"0,-18 2 0,3-1 0,-3 2 0,1-1 0,-3 1 0,4 0 0,2 1 0,-6-1 0,4 1 0,-7-2 0,0 1 0,-2-1 0,1 1 0,1 0 0,7 2 0,3-1 0,-2 0 0,-1-1 0,-5 0 0,-2 0 0,-2 0 0,4 0 0,-4 0 0,9 1 0,-3-1 0,2 1 0,1-1 0,-5 0 0,-5 0 0,-5 0 0,4 0 0,0 0 0,16 0 0,1 0 0,11 0 0,-7-1 0,1 1 0,-15-1 0,-5 1 0,-8-1 0,2 1 0,5 0 0,3 0 0,8 0 0,-3-1 0,0 0 0,-11-1 0,-5 2 0,8-2 0,-6 2 0,13-1 0,-10 1 0,-1-1 0,-3 0 0,0 0 0,6 1 0,-1-2 0,6 2 0,-7-1 0,-5 1 0,10 0 0,-13-1 0,14 1 0,-14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1:06.62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16 0 16383,'-2'63'0,"0"-11"0,2-44 0,0 12 0,-1 10 0,1-3 0,-1 6 0,1-13 0,0 4 0,0 5 0,0-6 0,0 4 0,0 0 0,0-3 0,0 4 0,0-1 0,0-6 0,1 12 0,-1-12 0,1 9 0,-1-5 0,1 1 0,-1 0 0,0 4 0,1-8 0,-1 9 0,2-5 0,-2-2 0,0 8 0,0-13 0,-1 10 0,1-1 0,0-7 0,1 10 0,-2-8 0,2 2 0,-2 5 0,1-9 0,0 6 0,0 0 0,0-1 0,-1 1 0,1-1 0,0-1 0,0-1 0,0 3 0,-1-1 0,1-2 0,-1 3 0,2-1 0,-1-3 0,1 7 0,0-5 0,-1-1 0,0 5 0,-1-5 0,0 0 0,0 7 0,0-9 0,0 7 0,0-3 0,1-2 0,-2 3 0,2-3 0,-4 4 0,4-1 0,-3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29.9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 16383,'57'-1'0,"-7"1"0,-29 0 0,-2 0 0,-4 0 0,3 0 0,-5 0 0,8 0 0,0 0 0,0 1 0,-1-1 0,-3 0 0,-4 0 0,9 1 0,-5-1 0,14 1 0,-4 0 0,-1-1 0,-1 1 0,-10-1 0,0 0 0,6 1 0,0 0 0,9 0 0,-7 0 0,1-1 0,-2 1 0,1-1 0,1 0 0,-4 0 0,6 0 0,-1 2 0,5-2 0,-3 2 0,-5-2 0,-5 1 0,-3 0 0,1-1 0,1 0 0,0 0 0,6 0 0,1 0 0,4 0 0,5 0 0,-2 0 0,1 0 0,-5 0 0,-3 1 0,-3 0 0,4 0 0,-5 0 0,9-1 0,-2 0 0,2 1 0,-3-1 0,-7 0 0,-3 0 0,-1 0 0,7 0 0,-6 1 0,8-1 0,-9 1 0,2-1 0,0 0 0,0 0 0,0 0 0,3 0 0,1-1 0,3 1 0,1-2 0,-4 2 0,3-1 0,-3 1 0,1 0 0,3-1 0,-1 1 0,8-1 0,2-1 0,3 0 0,2 0 0,-11 1 0,-2 0 0,-9 0 0,-2 1 0,2 0 0,0 0 0,2 0 0,2 0 0,0-1 0,3 1 0,-4-1 0,3 1 0,-4-1 0,6 0 0,-4 1 0,1-1 0,-4 1 0,-3 0 0,1-1 0,3 1 0,4 0 0,3 0 0,-4 1 0,6 0 0,1-1 0,7 1 0,-3-1 0,-3 0 0,-6 0 0,-4 1 0,0-1 0,-4 1 0,7-1 0,-9 0 0,9 1 0,-9-1 0,6 0 0,2 0 0,7 0 0,-1 0 0,-2 0 0,-6 0 0,-2 0 0,-4 0 0,3 0 0,-1 0 0,3 0 0,-1 0 0,0 0 0,-2 0 0,2 0 0,-3 1 0,10-1 0,-1 1 0,6-1 0,-2 1 0,3 0 0,-4-1 0,3 1 0,-6-1 0,7 0 0,-3 0 0,3 0 0,1 1 0,-1-1 0,-1 1 0,-4-1 0,-6 0 0,-3 0 0,-2 0 0,2 0 0,1 0 0,1 0 0,4 0 0,-2 0 0,2 0 0,-3 0 0,-4 0 0,1 0 0,0 0 0,3 0 0,7 0 0,2 0 0,2 0 0,1 0 0,-4 0 0,-1-1 0,-3 1 0,-1 0 0,2 0 0,3 1 0,4-1 0,2 0 0,-4 0 0,-1 1 0,-3-1 0,-2 1 0,0-1 0,-5 0 0,5 0 0,1 0 0,3 0 0,-1 0 0,-7 0 0,-4 0 0,-1 0 0,4 0 0,-4 0 0,3 0 0,3-1 0,-4 1 0,7 0 0,-9 0 0,0 0 0,10 0 0,-7 0 0,14 0 0,-10 0 0,2 0 0,2 0 0,-4 0 0,3 0 0,-5 0 0,0 0 0,-2 0 0,-2 0 0,3 1 0,0-2 0,3 1 0,1-1 0,-1 1 0,-5 0 0,0 0 0,-2 0 0,1-1 0,4 1 0,0 0 0,6 0 0,1 0 0,-2 0 0,-2 0 0,-5 0 0,3 0 0,-2 0 0,-1 0 0,1 0 0,-4 0 0,1-1 0,6 0 0,-4 1 0,7-1 0,-10 0 0,2 1 0,-1 0 0,1 0 0,3 0 0,-4 0 0,4 0 0,-2 0 0,4 0 0,3 0 0,0 0 0,1-1 0,-2 1 0,-3-1 0,1 1 0,-5 0 0,2 0 0,1 0 0,0-1 0,2 1 0,-6-1 0,0 0 0,2 0 0,-1-1 0,3 0 0,0 2 0,-4 0 0,4 0 0,-3 0 0,-2 0 0,4 0 0,-1 0 0,2-1 0,0 1 0,3-1 0,-1 1 0,-1 0 0,-2 0 0,-5 0 0,4 0 0,-3 0 0,4 0 0,-1 0 0,-2 0 0,4 0 0,-1 0 0,0 0 0,-3 0 0,5 1 0,-4-1 0,8 1 0,-6-1 0,0 0 0,-2 0 0,-3 0 0,6 0 0,-4 0 0,7 1 0,-2-1 0,5 1 0,-3-1 0,0 1 0,-6-1 0,-1 0 0,7 0 0,-3 0 0,5 0 0,-4 1 0,-2-1 0,3 1 0,-2-1 0,-3 0 0,3 1 0,-3-1 0,4 0 0,-1 0 0,-2 0 0,0 0 0,-4 0 0,8 0 0,-8 0 0,8 1 0,-7-1 0,3 1 0,1-1 0,-1 1 0,2-1 0,-2 1 0,1-1 0,-1 1 0,-2-1 0,3 0 0,-3 0 0,2 0 0,-2 0 0,-1 0 0,6-1 0,-5 1 0,3 0 0,1-1 0,4 1 0,2-2 0,0 2 0,-7-1 0,3 1 0,-1 0 0,-3 0 0,7 1 0,-2-1 0,7 2 0,-3-2 0,-2 1 0,-6 0 0,-2-1 0,-2 1 0,6-1 0,-7 0 0,6 0 0,-1-1 0,-2 1 0,4-1 0,-3 1 0,0-1 0,2 1 0,0 0 0,-5 0 0,2 0 0,2-2 0,2 2 0,5-1 0,-3 1 0,-4 0 0,-5 0 0,-5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1:49.9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40 1 16383,'0'61'0,"0"-8"0,0-38 0,0 3 0,1 14 0,0-10 0,-1 12 0,1-8 0,-1-5 0,1 13 0,0-15 0,-1 11 0,1-4 0,-1-3 0,-1 9 0,1-7 0,-1-1 0,1 8 0,0-14 0,0 15 0,1-3 0,-2-5 0,1 5 0,-1-7 0,0 6 0,1 1 0,-1-5 0,1 2 0,-1-2 0,1 3 0,-1-1 0,1 0 0,-1-2 0,0 5 0,0-6 0,-1 7 0,2-6 0,0 0 0,-1 7 0,0-10 0,0 8 0,-1 0 0,1-10 0,-2 14 0,2-14 0,-4 11 0,2-7 0,0 2 0,0 4 0,0-3 0,1-2 0,0 5 0,2-9 0,-1 11 0,1-6 0,-1-1 0,1 2 0,0-2 0,1 2 0,1-2 0,1 1 0,-1-2 0,3 1 0,-2 1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43.9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 16383,'80'0'0,"-1"1"0,-10-1 0,-2 1 0,-11-1 0,-10 0 0,-17 0 0,-6-1 0,-8 1 0,-1-1 0,1 1 0,3-2 0,3 2 0,-1-1 0,-2 0 0,0 0 0,-3 0 0,4 0 0,3 0 0,5 1 0,5-1 0,8 1 0,-4-1 0,4 1 0,-8-1 0,-6 1 0,0 0 0,-3 0 0,6 0 0,3 1 0,-2-1 0,5 3 0,-7-2 0,0 1 0,-6-1 0,-6-1 0,4 0 0,2 0 0,8 0 0,1 0 0,6 0 0,-6 0 0,5 0 0,-7 0 0,-1 0 0,-5 0 0,-4 0 0,1 0 0,-2 0 0,3 0 0,-1 0 0,-3 0 0,1 0 0,-2 0 0,3-1 0,3 1 0,0-1 0,7 1 0,-3-1 0,-2 1 0,-6-1 0,-7 1 0,6 0 0,0 0 0,6-1 0,-2 1 0,-7 0 0,1 0 0,3 0 0,0 0 0,2 0 0,-7 0 0,3 0 0,-2 1 0,3-1 0,4 1 0,-3 0 0,8 1 0,-6 0 0,-2-1 0,-5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0.9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16383,'57'0'0,"0"0"0,-27 0 0,3 0 0,-10 0 0,-6 0 0,-3 0 0,5 0 0,-4 0 0,4 0 0,-2 1 0,-2-1 0,5 2 0,0-2 0,-1 1 0,3 0 0,-6-1 0,3 1 0,-4-1 0,2 0 0,1 0 0,0 0 0,3 0 0,-4 0 0,-2 0 0,2 0 0,-1 0 0,3 1 0,2-1 0,-4 0 0,-1 1 0,0 0 0,-4 0 0,6 0 0,-3 0 0,-1-1 0,3 0 0,1 0 0,0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3.7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24 16383,'61'-3'0,"-4"0"0,-11 3 0,5 1 0,-4-1 0,-2 1 0,-4-1 0,-11 0 0,-2 0 0,-2 1 0,6-1 0,2 1 0,-2-1 0,5 0 0,0 0 0,4 0 0,-1 0 0,-3-1 0,1 0 0,-2 0 0,3 0 0,3 0 0,-2 1 0,0-2 0,3 2 0,-5-2 0,5 1 0,-2-1 0,-5 0 0,-3 0 0,0 0 0,0 0 0,-4 1 0,-5 0 0,-4 1 0,-3 0 0,8 0 0,7 0 0,-1 0 0,7 0 0,0 0 0,6 0 0,6 0 0,-7 1 0,-4 0 0,-6 1 0,0 0 0,-2 0 0,3 0 0,-1-1 0,3 0 0,-2-1 0,4 0 0,-6 0 0,-3 0 0,-4 0 0,0 0 0,0 0 0,3 0 0,-4 0 0,7 0 0,-3 0 0,2 0 0,-6 0 0,-5 0 0,-5 0 0,1 0 0,6 0 0,-1 0 0,11 0 0,-11 0 0,-2 0 0,-3 0 0,1 0 0,1 0 0,2 0 0,-7 0 0,5-1 0,-3 1 0,4-1 0,-4 1 0,2 1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7.7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 16383,'53'-2'0,"-9"1"0,-9 0 0,-8 1 0,1 0 0,-7 0 0,-2 0 0,-5 0 0,2 0 0,0 0 0,6 0 0,3 0 0,1 0 0,4 0 0,-4 0 0,2 0 0,-4 0 0,-3 0 0,3 0 0,2 0 0,3 0 0,3 0 0,-2 0 0,-3 0 0,-1 0 0,-7 0 0,2 0 0,-1 0 0,-1 0 0,7 1 0,1 0 0,5-1 0,1 0 0,-4 0 0,0 0 0,-3 1 0,-2-1 0,-4 1 0,-4-1 0,-3 0 0,6 0 0,0 0 0,7 0 0,0 0 0,-4 0 0,-2 0 0,-6 0 0,3 0 0,-6-1 0,7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34:53.45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9 16383,'86'-2'0,"-16"2"0,-46 0 0,-10 0 0,20 0 0,-17 0 0,20 0 0,-12 0 0,-6 1 0,13-2 0,-10 1 0,8 0 0,-4 0 0,-2 0 0,2 0 0,2 0 0,-5 1 0,11-1 0,-12 0 0,6 0 0,-1 0 0,-1 0 0,-1 0 0,4-1 0,-4 1 0,1 0 0,6 0 0,-10 0 0,6 0 0,-3 0 0,-2 0 0,9 0 0,-7 0 0,3 0 0,-3 0 0,4-1 0,0 1 0,-4-1 0,2 1 0,-6 0 0,9 0 0,-1 0 0,-6 0 0,6 0 0,-8-1 0,11 1 0,-7 0 0,2 0 0,4 1 0,-9-1 0,9 0 0,-8 0 0,0 0 0,17 0 0,-15 0 0,11 0 0,-14 0 0,-2 0 0,12 0 0,-8-1 0,6 1 0,-3-1 0,-6 1 0,10-1 0,-6 0 0,0 1 0,2 0 0,-3 0 0,3 2 0,3-1 0,-8 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91</a:t>
            </a:fld>
            <a:endParaRPr lang="en-US"/>
          </a:p>
        </p:txBody>
      </p:sp>
    </p:spTree>
    <p:extLst>
      <p:ext uri="{BB962C8B-B14F-4D97-AF65-F5344CB8AC3E}">
        <p14:creationId xmlns:p14="http://schemas.microsoft.com/office/powerpoint/2010/main" val="194660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92</a:t>
            </a:fld>
            <a:endParaRPr lang="en-US"/>
          </a:p>
        </p:txBody>
      </p:sp>
    </p:spTree>
    <p:extLst>
      <p:ext uri="{BB962C8B-B14F-4D97-AF65-F5344CB8AC3E}">
        <p14:creationId xmlns:p14="http://schemas.microsoft.com/office/powerpoint/2010/main" val="343131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93</a:t>
            </a:fld>
            <a:endParaRPr lang="en-US"/>
          </a:p>
        </p:txBody>
      </p:sp>
    </p:spTree>
    <p:extLst>
      <p:ext uri="{BB962C8B-B14F-4D97-AF65-F5344CB8AC3E}">
        <p14:creationId xmlns:p14="http://schemas.microsoft.com/office/powerpoint/2010/main" val="26991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94</a:t>
            </a:fld>
            <a:endParaRPr lang="en-US"/>
          </a:p>
        </p:txBody>
      </p:sp>
    </p:spTree>
    <p:extLst>
      <p:ext uri="{BB962C8B-B14F-4D97-AF65-F5344CB8AC3E}">
        <p14:creationId xmlns:p14="http://schemas.microsoft.com/office/powerpoint/2010/main" val="379519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95</a:t>
            </a:fld>
            <a:endParaRPr lang="en-US"/>
          </a:p>
        </p:txBody>
      </p:sp>
    </p:spTree>
    <p:extLst>
      <p:ext uri="{BB962C8B-B14F-4D97-AF65-F5344CB8AC3E}">
        <p14:creationId xmlns:p14="http://schemas.microsoft.com/office/powerpoint/2010/main" val="316158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96</a:t>
            </a:fld>
            <a:endParaRPr lang="en-US"/>
          </a:p>
        </p:txBody>
      </p:sp>
    </p:spTree>
    <p:extLst>
      <p:ext uri="{BB962C8B-B14F-4D97-AF65-F5344CB8AC3E}">
        <p14:creationId xmlns:p14="http://schemas.microsoft.com/office/powerpoint/2010/main" val="103063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97</a:t>
            </a:fld>
            <a:endParaRPr lang="en-US"/>
          </a:p>
        </p:txBody>
      </p:sp>
    </p:spTree>
    <p:extLst>
      <p:ext uri="{BB962C8B-B14F-4D97-AF65-F5344CB8AC3E}">
        <p14:creationId xmlns:p14="http://schemas.microsoft.com/office/powerpoint/2010/main" val="215527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7</a:t>
            </a:fld>
            <a:endParaRPr lang="en-US"/>
          </a:p>
        </p:txBody>
      </p:sp>
    </p:spTree>
    <p:extLst>
      <p:ext uri="{BB962C8B-B14F-4D97-AF65-F5344CB8AC3E}">
        <p14:creationId xmlns:p14="http://schemas.microsoft.com/office/powerpoint/2010/main" val="215749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18</a:t>
            </a:fld>
            <a:endParaRPr lang="en-US"/>
          </a:p>
        </p:txBody>
      </p:sp>
    </p:spTree>
    <p:extLst>
      <p:ext uri="{BB962C8B-B14F-4D97-AF65-F5344CB8AC3E}">
        <p14:creationId xmlns:p14="http://schemas.microsoft.com/office/powerpoint/2010/main" val="175950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72</a:t>
            </a:fld>
            <a:endParaRPr lang="en-US"/>
          </a:p>
        </p:txBody>
      </p:sp>
    </p:spTree>
    <p:extLst>
      <p:ext uri="{BB962C8B-B14F-4D97-AF65-F5344CB8AC3E}">
        <p14:creationId xmlns:p14="http://schemas.microsoft.com/office/powerpoint/2010/main" val="1947132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86</a:t>
            </a:fld>
            <a:endParaRPr lang="en-US"/>
          </a:p>
        </p:txBody>
      </p:sp>
    </p:spTree>
    <p:extLst>
      <p:ext uri="{BB962C8B-B14F-4D97-AF65-F5344CB8AC3E}">
        <p14:creationId xmlns:p14="http://schemas.microsoft.com/office/powerpoint/2010/main" val="79353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87</a:t>
            </a:fld>
            <a:endParaRPr lang="en-US"/>
          </a:p>
        </p:txBody>
      </p:sp>
    </p:spTree>
    <p:extLst>
      <p:ext uri="{BB962C8B-B14F-4D97-AF65-F5344CB8AC3E}">
        <p14:creationId xmlns:p14="http://schemas.microsoft.com/office/powerpoint/2010/main" val="197832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88</a:t>
            </a:fld>
            <a:endParaRPr lang="en-US"/>
          </a:p>
        </p:txBody>
      </p:sp>
    </p:spTree>
    <p:extLst>
      <p:ext uri="{BB962C8B-B14F-4D97-AF65-F5344CB8AC3E}">
        <p14:creationId xmlns:p14="http://schemas.microsoft.com/office/powerpoint/2010/main" val="75837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89</a:t>
            </a:fld>
            <a:endParaRPr lang="en-US"/>
          </a:p>
        </p:txBody>
      </p:sp>
    </p:spTree>
    <p:extLst>
      <p:ext uri="{BB962C8B-B14F-4D97-AF65-F5344CB8AC3E}">
        <p14:creationId xmlns:p14="http://schemas.microsoft.com/office/powerpoint/2010/main" val="428384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90</a:t>
            </a:fld>
            <a:endParaRPr lang="en-US"/>
          </a:p>
        </p:txBody>
      </p:sp>
    </p:spTree>
    <p:extLst>
      <p:ext uri="{BB962C8B-B14F-4D97-AF65-F5344CB8AC3E}">
        <p14:creationId xmlns:p14="http://schemas.microsoft.com/office/powerpoint/2010/main" val="34469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6/28/2021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6/28/2021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6/28/2021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6/28/2021</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fabiusmaximus.com/2018/02/14/women-hitting-men-grr-pow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4.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ommons.wikimedia.org/wiki/File:Additional_time.svg"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publicdomainpictures.net/en/view-image.php?image=261472&amp;picture=realtor-real-estate-real-estate" TargetMode="Externa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image" Target="../media/image4.png"/><Relationship Id="rId7" Type="http://schemas.openxmlformats.org/officeDocument/2006/relationships/image" Target="../media/image4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package" Target="../embeddings/Microsoft_Word_Document1.docx"/><Relationship Id="rId5" Type="http://schemas.openxmlformats.org/officeDocument/2006/relationships/image" Target="../media/image45.emf"/><Relationship Id="rId4" Type="http://schemas.openxmlformats.org/officeDocument/2006/relationships/package" Target="../embeddings/Microsoft_Word_Document.docx"/><Relationship Id="rId9" Type="http://schemas.openxmlformats.org/officeDocument/2006/relationships/image" Target="../media/image47.wmf"/></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customXml" Target="../ink/ink1.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customXml" Target="../ink/ink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customXml" Target="../ink/ink3.xml"/></Relationships>
</file>

<file path=ppt/slides/_rels/slide7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mailto:customer@femto-tech.com" TargetMode="External"/><Relationship Id="rId7" Type="http://schemas.openxmlformats.org/officeDocument/2006/relationships/customXml" Target="../ink/ink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4.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customXml" Target="../ink/ink6.xml"/><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customXml" Target="../ink/ink8.xml"/><Relationship Id="rId4" Type="http://schemas.openxmlformats.org/officeDocument/2006/relationships/image" Target="../media/image60.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ustomXml" Target="../ink/ink9.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customXml" Target="../ink/ink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customXml" Target="../ink/ink10.xml"/><Relationship Id="rId10" Type="http://schemas.openxmlformats.org/officeDocument/2006/relationships/image" Target="../media/image70.png"/><Relationship Id="rId4" Type="http://schemas.openxmlformats.org/officeDocument/2006/relationships/image" Target="../media/image61.png"/><Relationship Id="rId9" Type="http://schemas.openxmlformats.org/officeDocument/2006/relationships/customXml" Target="../ink/ink12.xml"/></Relationships>
</file>

<file path=ppt/slides/_rels/slide8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customXml" Target="../ink/ink14.xml"/><Relationship Id="rId12"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5.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customXml" Target="../ink/ink1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customXml" Target="../ink/ink17.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83.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85.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www.pixnio.com/miscellaneous/arm-stretched-out-to-close-the-window" TargetMode="Externa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jpeg"/><Relationship Id="rId7" Type="http://schemas.openxmlformats.org/officeDocument/2006/relationships/image" Target="../media/image91.png"/><Relationship Id="rId12"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21.xml"/><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customXml" Target="../ink/ink23.xml"/><Relationship Id="rId4" Type="http://schemas.openxmlformats.org/officeDocument/2006/relationships/image" Target="../media/image3.png"/><Relationship Id="rId9" Type="http://schemas.openxmlformats.org/officeDocument/2006/relationships/image" Target="../media/image92.png"/></Relationships>
</file>

<file path=ppt/slides/_rels/slide92.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1.jpe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24.xml"/><Relationship Id="rId11" Type="http://schemas.openxmlformats.org/officeDocument/2006/relationships/image" Target="../media/image97.png"/><Relationship Id="rId5" Type="http://schemas.openxmlformats.org/officeDocument/2006/relationships/image" Target="../media/image90.png"/><Relationship Id="rId10" Type="http://schemas.openxmlformats.org/officeDocument/2006/relationships/customXml" Target="../ink/ink26.xml"/><Relationship Id="rId4" Type="http://schemas.openxmlformats.org/officeDocument/2006/relationships/image" Target="../media/image3.png"/><Relationship Id="rId9" Type="http://schemas.openxmlformats.org/officeDocument/2006/relationships/image" Target="../media/image96.png"/></Relationships>
</file>

<file path=ppt/slides/_rels/slide93.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102.png"/><Relationship Id="rId18" Type="http://schemas.openxmlformats.org/officeDocument/2006/relationships/customXml" Target="../ink/ink33.xml"/><Relationship Id="rId3" Type="http://schemas.openxmlformats.org/officeDocument/2006/relationships/image" Target="../media/image1.jpeg"/><Relationship Id="rId21" Type="http://schemas.openxmlformats.org/officeDocument/2006/relationships/image" Target="../media/image106.png"/><Relationship Id="rId7" Type="http://schemas.openxmlformats.org/officeDocument/2006/relationships/image" Target="../media/image99.png"/><Relationship Id="rId12" Type="http://schemas.openxmlformats.org/officeDocument/2006/relationships/customXml" Target="../ink/ink30.xml"/><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customXml" Target="../ink/ink32.xml"/><Relationship Id="rId20" Type="http://schemas.openxmlformats.org/officeDocument/2006/relationships/customXml" Target="../ink/ink34.xml"/><Relationship Id="rId1" Type="http://schemas.openxmlformats.org/officeDocument/2006/relationships/slideLayout" Target="../slideLayouts/slideLayout2.xml"/><Relationship Id="rId6" Type="http://schemas.openxmlformats.org/officeDocument/2006/relationships/customXml" Target="../ink/ink27.xml"/><Relationship Id="rId11" Type="http://schemas.openxmlformats.org/officeDocument/2006/relationships/image" Target="../media/image101.png"/><Relationship Id="rId5" Type="http://schemas.openxmlformats.org/officeDocument/2006/relationships/image" Target="../media/image92.emf"/><Relationship Id="rId15" Type="http://schemas.openxmlformats.org/officeDocument/2006/relationships/image" Target="../media/image103.png"/><Relationship Id="rId10" Type="http://schemas.openxmlformats.org/officeDocument/2006/relationships/customXml" Target="../ink/ink29.xml"/><Relationship Id="rId19" Type="http://schemas.openxmlformats.org/officeDocument/2006/relationships/image" Target="../media/image105.png"/><Relationship Id="rId4" Type="http://schemas.openxmlformats.org/officeDocument/2006/relationships/image" Target="../media/image3.png"/><Relationship Id="rId9" Type="http://schemas.openxmlformats.org/officeDocument/2006/relationships/image" Target="../media/image100.png"/><Relationship Id="rId14" Type="http://schemas.openxmlformats.org/officeDocument/2006/relationships/customXml" Target="../ink/ink31.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pexels.com/photo/clear-close-up-dewdrops-drop-of-water-355844/" TargetMode="External"/><Relationship Id="rId4" Type="http://schemas.openxmlformats.org/officeDocument/2006/relationships/image" Target="../media/image93.jpeg"/></Relationships>
</file>

<file path=ppt/slides/_rels/slide95.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113.png"/><Relationship Id="rId3" Type="http://schemas.openxmlformats.org/officeDocument/2006/relationships/image" Target="../media/image3.png"/><Relationship Id="rId7" Type="http://schemas.openxmlformats.org/officeDocument/2006/relationships/image" Target="../media/image110.png"/><Relationship Id="rId12" Type="http://schemas.openxmlformats.org/officeDocument/2006/relationships/customXml" Target="../ink/ink38.xml"/><Relationship Id="rId17" Type="http://schemas.openxmlformats.org/officeDocument/2006/relationships/image" Target="../media/image115.png"/><Relationship Id="rId2" Type="http://schemas.openxmlformats.org/officeDocument/2006/relationships/notesSlide" Target="../notesSlides/notesSlide14.xml"/><Relationship Id="rId16" Type="http://schemas.openxmlformats.org/officeDocument/2006/relationships/customXml" Target="../ink/ink40.xml"/><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112.png"/><Relationship Id="rId5" Type="http://schemas.openxmlformats.org/officeDocument/2006/relationships/image" Target="../media/image95.emf"/><Relationship Id="rId15" Type="http://schemas.openxmlformats.org/officeDocument/2006/relationships/image" Target="../media/image114.png"/><Relationship Id="rId10" Type="http://schemas.openxmlformats.org/officeDocument/2006/relationships/customXml" Target="../ink/ink37.xml"/><Relationship Id="rId4" Type="http://schemas.openxmlformats.org/officeDocument/2006/relationships/image" Target="../media/image94.emf"/><Relationship Id="rId9" Type="http://schemas.openxmlformats.org/officeDocument/2006/relationships/image" Target="../media/image111.png"/><Relationship Id="rId14" Type="http://schemas.openxmlformats.org/officeDocument/2006/relationships/customXml" Target="../ink/ink39.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370693" y="1769540"/>
            <a:ext cx="9440034" cy="1828801"/>
          </a:xfrm>
        </p:spPr>
        <p:txBody>
          <a:bodyPr>
            <a:normAutofit/>
          </a:bodyPr>
          <a:lstStyle/>
          <a:p>
            <a:r>
              <a:rPr lang="en-US" sz="7200" i="1">
                <a:latin typeface="Times" pitchFamily="2" charset="0"/>
              </a:rPr>
              <a:t>femto</a:t>
            </a:r>
            <a:r>
              <a:rPr lang="en-US">
                <a:latin typeface="Arial" panose="020B0604020202020204" pitchFamily="34" charset="0"/>
                <a:cs typeface="Arial" panose="020B0604020202020204" pitchFamily="34" charset="0"/>
              </a:rPr>
              <a:t>-TECH, INC. </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370693" y="3773489"/>
            <a:ext cx="9440034" cy="1049867"/>
          </a:xfrm>
        </p:spPr>
        <p:txBody>
          <a:bodyPr>
            <a:normAutofit/>
          </a:bodyPr>
          <a:lstStyle/>
          <a:p>
            <a:r>
              <a:rPr lang="en-US"/>
              <a:t>CRM-510LP CRM-510LPB &amp; CRM-510LP/CO Device Training Course </a:t>
            </a:r>
          </a:p>
          <a:p>
            <a:r>
              <a:rPr lang="en-US"/>
              <a:t>for NRPP Certification</a:t>
            </a:r>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C8F4C-4844-4AE5-864F-9B4C19FE86AE}"/>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Preparing for Short-Term Test i.e., </a:t>
            </a:r>
            <a:br>
              <a:rPr lang="en-US"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br>
            <a:r>
              <a:rPr lang="en-US"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Closing House Prior to Test</a:t>
            </a:r>
          </a:p>
        </p:txBody>
      </p:sp>
      <p:sp>
        <p:nvSpPr>
          <p:cNvPr id="4" name="Content Placeholder 3">
            <a:extLst>
              <a:ext uri="{FF2B5EF4-FFF2-40B4-BE49-F238E27FC236}">
                <a16:creationId xmlns:a16="http://schemas.microsoft.com/office/drawing/2014/main" id="{5F2CDCCA-6C1B-4ABA-BDB1-CA511CD45F2D}"/>
              </a:ext>
            </a:extLst>
          </p:cNvPr>
          <p:cNvSpPr>
            <a:spLocks noGrp="1"/>
          </p:cNvSpPr>
          <p:nvPr>
            <p:ph sz="half" idx="2"/>
          </p:nvPr>
        </p:nvSpPr>
        <p:spPr>
          <a:xfrm>
            <a:off x="913795" y="2132822"/>
            <a:ext cx="5546272" cy="3658378"/>
          </a:xfrm>
        </p:spPr>
        <p:txBody>
          <a:bodyPr vert="horz" lIns="91440" tIns="45720" rIns="91440" bIns="45720" rtlCol="0" anchor="ctr">
            <a:normAutofit/>
          </a:bodyPr>
          <a:lstStyle/>
          <a:p>
            <a:r>
              <a:rPr lang="en-US"/>
              <a:t>Tests lasting 2 or 3 days require closed house conditions 12 hours prior to testing.</a:t>
            </a:r>
          </a:p>
          <a:p>
            <a:pPr lvl="1"/>
            <a:r>
              <a:rPr lang="en-US"/>
              <a:t>Allows house to come to dynamic equilibrium.</a:t>
            </a:r>
          </a:p>
        </p:txBody>
      </p:sp>
      <p:pic>
        <p:nvPicPr>
          <p:cNvPr id="9" name="Picture 8" descr="A child writing on a chalkboard&#10;&#10;Description automatically generated with medium confidence">
            <a:extLst>
              <a:ext uri="{FF2B5EF4-FFF2-40B4-BE49-F238E27FC236}">
                <a16:creationId xmlns:a16="http://schemas.microsoft.com/office/drawing/2014/main" id="{F7A50666-176C-3345-9FCF-D898F3EEAD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66560" y="2328749"/>
            <a:ext cx="4065464" cy="2866152"/>
          </a:xfrm>
          <a:prstGeom prst="rect">
            <a:avLst/>
          </a:prstGeom>
        </p:spPr>
      </p:pic>
    </p:spTree>
    <p:extLst>
      <p:ext uri="{BB962C8B-B14F-4D97-AF65-F5344CB8AC3E}">
        <p14:creationId xmlns:p14="http://schemas.microsoft.com/office/powerpoint/2010/main" val="3577194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9CBDB-A000-4F18-BC07-5B2B1CAD2F59}"/>
              </a:ext>
            </a:extLst>
          </p:cNvPr>
          <p:cNvSpPr>
            <a:spLocks noGrp="1"/>
          </p:cNvSpPr>
          <p:nvPr>
            <p:ph type="title"/>
          </p:nvPr>
        </p:nvSpPr>
        <p:spPr>
          <a:xfrm>
            <a:off x="913795" y="609600"/>
            <a:ext cx="10353762" cy="1164772"/>
          </a:xfrm>
        </p:spPr>
        <p:txBody>
          <a:bodyPr>
            <a:normAutofit/>
          </a:bodyPr>
          <a:lstStyle/>
          <a:p>
            <a:r>
              <a:rPr lang="en-US" sz="3900"/>
              <a:t>Test Placement for </a:t>
            </a:r>
            <a:br>
              <a:rPr lang="en-US" sz="3900"/>
            </a:br>
            <a:r>
              <a:rPr lang="en-US" sz="3900"/>
              <a:t>Real Estate Transactions</a:t>
            </a:r>
          </a:p>
        </p:txBody>
      </p:sp>
      <p:pic>
        <p:nvPicPr>
          <p:cNvPr id="17"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E99128A2-986F-48AE-83C1-E86F5864B1AD}"/>
              </a:ext>
            </a:extLst>
          </p:cNvPr>
          <p:cNvSpPr>
            <a:spLocks noGrp="1"/>
          </p:cNvSpPr>
          <p:nvPr>
            <p:ph idx="1"/>
          </p:nvPr>
        </p:nvSpPr>
        <p:spPr>
          <a:xfrm>
            <a:off x="1235528" y="2481943"/>
            <a:ext cx="9710296" cy="3309258"/>
          </a:xfrm>
        </p:spPr>
        <p:txBody>
          <a:bodyPr>
            <a:normAutofit/>
          </a:bodyPr>
          <a:lstStyle/>
          <a:p>
            <a:r>
              <a:rPr lang="en-US"/>
              <a:t>In home purchase and sale, place test in lowest area “suitable for occupancy” … “without major renovations.”</a:t>
            </a:r>
          </a:p>
          <a:p>
            <a:pPr lvl="1"/>
            <a:r>
              <a:rPr lang="en-US"/>
              <a:t>May require interpretation in some cases.</a:t>
            </a:r>
          </a:p>
          <a:p>
            <a:pPr lvl="1"/>
            <a:r>
              <a:rPr lang="en-US"/>
              <a:t>Ultimately based on how the buyer will use the home.</a:t>
            </a:r>
          </a:p>
          <a:p>
            <a:pPr lvl="1"/>
            <a:r>
              <a:rPr lang="en-US"/>
              <a:t>Relocation companies may decide to test lowest level that could be used by a buyer. </a:t>
            </a:r>
          </a:p>
        </p:txBody>
      </p:sp>
    </p:spTree>
    <p:extLst>
      <p:ext uri="{BB962C8B-B14F-4D97-AF65-F5344CB8AC3E}">
        <p14:creationId xmlns:p14="http://schemas.microsoft.com/office/powerpoint/2010/main" val="400051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45CF7-74A0-43DF-BE49-3C59A9431F8F}"/>
              </a:ext>
            </a:extLst>
          </p:cNvPr>
          <p:cNvSpPr>
            <a:spLocks noGrp="1"/>
          </p:cNvSpPr>
          <p:nvPr>
            <p:ph type="title"/>
          </p:nvPr>
        </p:nvSpPr>
        <p:spPr>
          <a:xfrm>
            <a:off x="834013" y="1115568"/>
            <a:ext cx="3487616" cy="4626864"/>
          </a:xfrm>
        </p:spPr>
        <p:txBody>
          <a:bodyPr>
            <a:normAutofit/>
          </a:bodyPr>
          <a:lstStyle/>
          <a:p>
            <a:r>
              <a:rPr lang="en-US" sz="3600"/>
              <a:t>Providing a Professional Analysis</a:t>
            </a:r>
          </a:p>
        </p:txBody>
      </p:sp>
      <p:cxnSp>
        <p:nvCxnSpPr>
          <p:cNvPr id="28" name="Straight Connector 21">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A144B8-6B00-4AEE-A8E4-92C0F3C1B2B6}"/>
              </a:ext>
            </a:extLst>
          </p:cNvPr>
          <p:cNvSpPr>
            <a:spLocks noGrp="1"/>
          </p:cNvSpPr>
          <p:nvPr>
            <p:ph idx="1"/>
          </p:nvPr>
        </p:nvSpPr>
        <p:spPr>
          <a:xfrm>
            <a:off x="5105398" y="1115568"/>
            <a:ext cx="6245352" cy="4626864"/>
          </a:xfrm>
        </p:spPr>
        <p:txBody>
          <a:bodyPr anchor="ctr">
            <a:normAutofit/>
          </a:bodyPr>
          <a:lstStyle/>
          <a:p>
            <a:pPr marL="36900" indent="0">
              <a:lnSpc>
                <a:spcPct val="100000"/>
              </a:lnSpc>
              <a:buNone/>
            </a:pPr>
            <a:r>
              <a:rPr lang="en-US" sz="1300"/>
              <a:t>Since you cannot see or smell radon, special equipment is needed to detect it. You can buy radon devices in retail stores when you want to test your own home, send away for radon devices from laboratories that offer mail order services, or you can hire an EPA listed or state certified radon tester who will test using professional radon devices that are appropriate for the situation. </a:t>
            </a:r>
          </a:p>
          <a:p>
            <a:pPr marL="36900" indent="0">
              <a:lnSpc>
                <a:spcPct val="100000"/>
              </a:lnSpc>
              <a:buNone/>
            </a:pPr>
            <a:r>
              <a:rPr lang="en-US" sz="1300" b="1"/>
              <a:t>Preventing or Detecting Test Interference</a:t>
            </a:r>
          </a:p>
          <a:p>
            <a:pPr marL="36900" indent="0">
              <a:lnSpc>
                <a:spcPct val="100000"/>
              </a:lnSpc>
              <a:buNone/>
            </a:pPr>
            <a:r>
              <a:rPr lang="en-US" sz="1300"/>
              <a:t>There is a potential for test interference in real estate transactions. There are a number of ways to prevent or detect test interference such as:</a:t>
            </a:r>
          </a:p>
          <a:p>
            <a:pPr>
              <a:lnSpc>
                <a:spcPct val="100000"/>
              </a:lnSpc>
              <a:buFont typeface="Wingdings" panose="05000000000000000000" pitchFamily="2" charset="2"/>
              <a:buChar char="v"/>
            </a:pPr>
            <a:r>
              <a:rPr lang="en-US" sz="1300"/>
              <a:t>Print-out report which frequently records radon or decay product levels to detect unusual swings.</a:t>
            </a:r>
          </a:p>
          <a:p>
            <a:pPr>
              <a:lnSpc>
                <a:spcPct val="100000"/>
              </a:lnSpc>
              <a:buFont typeface="Wingdings" panose="05000000000000000000" pitchFamily="2" charset="2"/>
              <a:buChar char="v"/>
            </a:pPr>
            <a:r>
              <a:rPr lang="en-US" sz="1300"/>
              <a:t>Motion detectors to determine whether the test device has been moved or testing conditions have changed.</a:t>
            </a:r>
          </a:p>
          <a:p>
            <a:pPr>
              <a:lnSpc>
                <a:spcPct val="100000"/>
              </a:lnSpc>
              <a:buFont typeface="Wingdings" panose="05000000000000000000" pitchFamily="2" charset="2"/>
              <a:buChar char="v"/>
            </a:pPr>
            <a:r>
              <a:rPr lang="en-US" sz="1300"/>
              <a:t>Proximity detectors to reveal the presence of people in the room which may correlate to possible changes in radon levels during the test.</a:t>
            </a:r>
          </a:p>
          <a:p>
            <a:pPr>
              <a:lnSpc>
                <a:spcPct val="100000"/>
              </a:lnSpc>
              <a:buFont typeface="Wingdings" panose="05000000000000000000" pitchFamily="2" charset="2"/>
              <a:buChar char="v"/>
            </a:pPr>
            <a:r>
              <a:rPr lang="en-US" sz="1300"/>
              <a:t>Record of barometric pressure to identify weather conditions which may have affected the test.</a:t>
            </a:r>
          </a:p>
          <a:p>
            <a:pPr>
              <a:lnSpc>
                <a:spcPct val="100000"/>
              </a:lnSpc>
              <a:buFont typeface="Wingdings" panose="05000000000000000000" pitchFamily="2" charset="2"/>
              <a:buChar char="v"/>
            </a:pPr>
            <a:r>
              <a:rPr lang="en-US" sz="1300"/>
              <a:t>Temperature record to help assess whether doors and windows have been opened.</a:t>
            </a:r>
          </a:p>
          <a:p>
            <a:pPr>
              <a:lnSpc>
                <a:spcPct val="100000"/>
              </a:lnSpc>
              <a:buFont typeface="Wingdings" panose="05000000000000000000" pitchFamily="2" charset="2"/>
              <a:buChar char="v"/>
            </a:pPr>
            <a:r>
              <a:rPr lang="en-US" sz="1300"/>
              <a:t>Taping windows shut to ensure closed house conditions.</a:t>
            </a:r>
          </a:p>
        </p:txBody>
      </p:sp>
    </p:spTree>
    <p:extLst>
      <p:ext uri="{BB962C8B-B14F-4D97-AF65-F5344CB8AC3E}">
        <p14:creationId xmlns:p14="http://schemas.microsoft.com/office/powerpoint/2010/main" val="311431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Calendar on table">
            <a:extLst>
              <a:ext uri="{FF2B5EF4-FFF2-40B4-BE49-F238E27FC236}">
                <a16:creationId xmlns:a16="http://schemas.microsoft.com/office/drawing/2014/main" id="{84CA81C1-AE3C-4A8B-88F2-09FC7C6FC503}"/>
              </a:ext>
            </a:extLst>
          </p:cNvPr>
          <p:cNvPicPr>
            <a:picLocks noChangeAspect="1"/>
          </p:cNvPicPr>
          <p:nvPr/>
        </p:nvPicPr>
        <p:blipFill rotWithShape="1">
          <a:blip r:embed="rId2">
            <a:alphaModFix amt="2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786610CF-0D6F-4BE9-8B1F-DC164823C551}"/>
              </a:ext>
            </a:extLst>
          </p:cNvPr>
          <p:cNvSpPr>
            <a:spLocks noGrp="1"/>
          </p:cNvSpPr>
          <p:nvPr>
            <p:ph type="title"/>
          </p:nvPr>
        </p:nvSpPr>
        <p:spPr>
          <a:xfrm>
            <a:off x="913795" y="819150"/>
            <a:ext cx="10353762" cy="1257300"/>
          </a:xfrm>
        </p:spPr>
        <p:txBody>
          <a:bodyPr>
            <a:normAutofit/>
          </a:bodyPr>
          <a:lstStyle/>
          <a:p>
            <a:r>
              <a:rPr lang="en-US" sz="3900"/>
              <a:t>If You Conduct a Short-Term Test…</a:t>
            </a:r>
            <a:br>
              <a:rPr lang="en-US" sz="3900"/>
            </a:br>
            <a:endParaRPr lang="en-US" sz="3900"/>
          </a:p>
        </p:txBody>
      </p:sp>
      <p:sp>
        <p:nvSpPr>
          <p:cNvPr id="3" name="Content Placeholder 2">
            <a:extLst>
              <a:ext uri="{FF2B5EF4-FFF2-40B4-BE49-F238E27FC236}">
                <a16:creationId xmlns:a16="http://schemas.microsoft.com/office/drawing/2014/main" id="{300FE757-5BF4-44FD-B9D6-9A13C7D1AC5E}"/>
              </a:ext>
            </a:extLst>
          </p:cNvPr>
          <p:cNvSpPr>
            <a:spLocks noGrp="1"/>
          </p:cNvSpPr>
          <p:nvPr>
            <p:ph idx="1"/>
          </p:nvPr>
        </p:nvSpPr>
        <p:spPr>
          <a:xfrm>
            <a:off x="913795" y="2076450"/>
            <a:ext cx="10353762" cy="3714749"/>
          </a:xfrm>
        </p:spPr>
        <p:txBody>
          <a:bodyPr anchor="ctr">
            <a:normAutofit/>
          </a:bodyPr>
          <a:lstStyle/>
          <a:p>
            <a:pPr indent="-305435">
              <a:lnSpc>
                <a:spcPct val="90000"/>
              </a:lnSpc>
            </a:pPr>
            <a:r>
              <a:rPr lang="en-US" sz="1800"/>
              <a:t>If you are testing in a real estate transaction and you need results quickly, any of the following three ways to conduct short-term tests are acceptable for determining whether the home should be fixed. Any real estate test for radon should include steps to prevent or detect device interference.</a:t>
            </a:r>
          </a:p>
          <a:p>
            <a:pPr marL="449580" lvl="1" indent="0">
              <a:lnSpc>
                <a:spcPct val="90000"/>
              </a:lnSpc>
              <a:buNone/>
            </a:pPr>
            <a:r>
              <a:rPr lang="en-US" sz="1800"/>
              <a:t>Short-Term Testing Options</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lnSpc>
                <a:spcPct val="90000"/>
              </a:lnSpc>
              <a:buFont typeface="Wingdings" panose="05000000000000000000" pitchFamily="2" charset="2"/>
              <a:buChar char="v"/>
            </a:pPr>
            <a:r>
              <a:rPr lang="en-US" sz="1800"/>
              <a:t>	Passive: Take an initial short-term test for at least 48 hours. After the first test has been completed, take a follow-up short-term test for at least 48 hours. Or take two short-term tests at the same time in the same location for at least 48 hours.</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marL="1025525" lvl="2" indent="-215900">
              <a:lnSpc>
                <a:spcPct val="90000"/>
              </a:lnSpc>
              <a:buFont typeface="Wingdings" panose="05000000000000000000" pitchFamily="2" charset="2"/>
              <a:buChar char="v"/>
            </a:pPr>
            <a:r>
              <a:rPr lang="en-US"/>
              <a:t>Fix the home if the average of two tests is 4 </a:t>
            </a:r>
            <a:r>
              <a:rPr lang="en-US" err="1"/>
              <a:t>pCi</a:t>
            </a:r>
            <a:r>
              <a:rPr lang="en-US"/>
              <a:t>/l or more.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lnSpc>
                <a:spcPct val="90000"/>
              </a:lnSpc>
              <a:buFont typeface="Wingdings" panose="05000000000000000000" pitchFamily="2" charset="2"/>
              <a:buChar char="v"/>
            </a:pPr>
            <a:r>
              <a:rPr lang="en-US" sz="1800"/>
              <a:t>Active: Test the home with a continuous monitor for at least 48 hours. </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marL="1025525" lvl="2" indent="-215900">
              <a:lnSpc>
                <a:spcPct val="90000"/>
              </a:lnSpc>
              <a:buFont typeface="Wingdings" panose="05000000000000000000" pitchFamily="2" charset="2"/>
              <a:buChar char="v"/>
            </a:pPr>
            <a:r>
              <a:rPr lang="en-US"/>
              <a:t>Fix the home if the average radon level is 4 </a:t>
            </a:r>
            <a:r>
              <a:rPr lang="en-US" err="1"/>
              <a:t>pCi</a:t>
            </a:r>
            <a:r>
              <a:rPr lang="en-US"/>
              <a:t>/l or more.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091284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5138-E939-4796-B021-78B0E4575371}"/>
              </a:ext>
            </a:extLst>
          </p:cNvPr>
          <p:cNvSpPr>
            <a:spLocks noGrp="1"/>
          </p:cNvSpPr>
          <p:nvPr>
            <p:ph type="title"/>
          </p:nvPr>
        </p:nvSpPr>
        <p:spPr>
          <a:xfrm>
            <a:off x="913795" y="609600"/>
            <a:ext cx="10353762" cy="1257300"/>
          </a:xfrm>
        </p:spPr>
        <p:txBody>
          <a:bodyPr>
            <a:normAutofit/>
          </a:bodyPr>
          <a:lstStyle/>
          <a:p>
            <a:r>
              <a:rPr lang="en-US" sz="2500"/>
              <a:t>Device Information:</a:t>
            </a:r>
            <a:br>
              <a:rPr lang="en-US" sz="2500"/>
            </a:br>
            <a:r>
              <a:rPr lang="en-US" sz="2500"/>
              <a:t>Requirements for Use of Single</a:t>
            </a:r>
            <a:br>
              <a:rPr lang="en-US" sz="2500"/>
            </a:br>
            <a:r>
              <a:rPr lang="en-US" sz="2500"/>
              <a:t>Continuous Monitor for Real Estate</a:t>
            </a:r>
          </a:p>
        </p:txBody>
      </p:sp>
      <p:graphicFrame>
        <p:nvGraphicFramePr>
          <p:cNvPr id="5" name="Content Placeholder 2">
            <a:extLst>
              <a:ext uri="{FF2B5EF4-FFF2-40B4-BE49-F238E27FC236}">
                <a16:creationId xmlns:a16="http://schemas.microsoft.com/office/drawing/2014/main" id="{621FEA3E-5990-4F2D-8E55-EB8A84B2A635}"/>
              </a:ext>
            </a:extLst>
          </p:cNvPr>
          <p:cNvGraphicFramePr>
            <a:graphicFrameLocks noGrp="1"/>
          </p:cNvGraphicFramePr>
          <p:nvPr>
            <p:ph idx="1"/>
            <p:extLst>
              <p:ext uri="{D42A27DB-BD31-4B8C-83A1-F6EECF244321}">
                <p14:modId xmlns:p14="http://schemas.microsoft.com/office/powerpoint/2010/main" val="2535644913"/>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1206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B9AB9-C173-4307-9A13-A09B83D3B46A}"/>
              </a:ext>
            </a:extLst>
          </p:cNvPr>
          <p:cNvSpPr>
            <a:spLocks noGrp="1"/>
          </p:cNvSpPr>
          <p:nvPr>
            <p:ph type="title"/>
          </p:nvPr>
        </p:nvSpPr>
        <p:spPr>
          <a:xfrm>
            <a:off x="913795" y="963506"/>
            <a:ext cx="3740815" cy="4827693"/>
          </a:xfrm>
        </p:spPr>
        <p:txBody>
          <a:bodyPr>
            <a:normAutofit/>
          </a:bodyPr>
          <a:lstStyle/>
          <a:p>
            <a:r>
              <a:rPr lang="en-US"/>
              <a:t>Where Does the Device Go Within </a:t>
            </a:r>
            <a:br>
              <a:rPr lang="en-US"/>
            </a:br>
            <a:r>
              <a:rPr lang="en-US"/>
              <a:t>the Chosen Room? </a:t>
            </a:r>
            <a:br>
              <a:rPr lang="en-US"/>
            </a:br>
            <a:r>
              <a:rPr lang="en-US"/>
              <a:t>(All Protocols)</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3F29AD-0E29-4A73-8654-7C88BE99102A}"/>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Where it will not be disturbed.</a:t>
            </a:r>
          </a:p>
          <a:p>
            <a:r>
              <a:rPr lang="en-US">
                <a:solidFill>
                  <a:schemeClr val="tx1"/>
                </a:solidFill>
              </a:rPr>
              <a:t>Away from drafts caused by heating, ventilating and air conditioning, exterior doors, fans, and windows. </a:t>
            </a:r>
          </a:p>
          <a:p>
            <a:r>
              <a:rPr lang="en-US">
                <a:solidFill>
                  <a:schemeClr val="tx1"/>
                </a:solidFill>
              </a:rPr>
              <a:t>Away from heat and areas of high humidity.</a:t>
            </a:r>
          </a:p>
          <a:p>
            <a:r>
              <a:rPr lang="en-US">
                <a:solidFill>
                  <a:schemeClr val="tx1"/>
                </a:solidFill>
              </a:rPr>
              <a:t>At least 50 cm or 20 inches from the floor.</a:t>
            </a:r>
          </a:p>
          <a:p>
            <a:r>
              <a:rPr lang="en-US">
                <a:solidFill>
                  <a:schemeClr val="tx1"/>
                </a:solidFill>
              </a:rPr>
              <a:t>At least 10 cm or 4 inches from other objects. </a:t>
            </a:r>
          </a:p>
        </p:txBody>
      </p:sp>
    </p:spTree>
    <p:extLst>
      <p:ext uri="{BB962C8B-B14F-4D97-AF65-F5344CB8AC3E}">
        <p14:creationId xmlns:p14="http://schemas.microsoft.com/office/powerpoint/2010/main" val="300563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B0222-62A9-4B70-B7D9-996F2FF3EE90}"/>
              </a:ext>
            </a:extLst>
          </p:cNvPr>
          <p:cNvSpPr>
            <a:spLocks noGrp="1"/>
          </p:cNvSpPr>
          <p:nvPr>
            <p:ph type="title"/>
          </p:nvPr>
        </p:nvSpPr>
        <p:spPr>
          <a:xfrm>
            <a:off x="913795" y="963506"/>
            <a:ext cx="3740815" cy="4827693"/>
          </a:xfrm>
        </p:spPr>
        <p:txBody>
          <a:bodyPr>
            <a:normAutofit/>
          </a:bodyPr>
          <a:lstStyle/>
          <a:p>
            <a:r>
              <a:rPr lang="en-US"/>
              <a:t>Where Does the Device Go</a:t>
            </a:r>
            <a:br>
              <a:rPr lang="en-US"/>
            </a:br>
            <a:r>
              <a:rPr lang="en-US"/>
              <a:t>Within a Room? (continued…)</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4CB3EB-07F7-4F2D-9ADF-42A453A8F139}"/>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For suspended detectors (e.g., hung from ceiling) an optimal height is 2.5 meters or 6 to 8 feet from the floor.</a:t>
            </a:r>
          </a:p>
          <a:p>
            <a:r>
              <a:rPr lang="en-US">
                <a:solidFill>
                  <a:schemeClr val="tx1"/>
                </a:solidFill>
              </a:rPr>
              <a:t>Not within 90 cm or 3 feet of exterior doors, windows, or other potential openings to the outside.</a:t>
            </a:r>
          </a:p>
          <a:p>
            <a:r>
              <a:rPr lang="en-US">
                <a:solidFill>
                  <a:schemeClr val="tx1"/>
                </a:solidFill>
              </a:rPr>
              <a:t>Not within 30 cm or 12 inches of an exterior wall.</a:t>
            </a:r>
          </a:p>
        </p:txBody>
      </p:sp>
    </p:spTree>
    <p:extLst>
      <p:ext uri="{BB962C8B-B14F-4D97-AF65-F5344CB8AC3E}">
        <p14:creationId xmlns:p14="http://schemas.microsoft.com/office/powerpoint/2010/main" val="105121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BBF30-56AF-430D-AE20-F24ED744125C}"/>
              </a:ext>
            </a:extLst>
          </p:cNvPr>
          <p:cNvSpPr>
            <a:spLocks noGrp="1"/>
          </p:cNvSpPr>
          <p:nvPr>
            <p:ph type="title"/>
          </p:nvPr>
        </p:nvSpPr>
        <p:spPr>
          <a:xfrm>
            <a:off x="913795" y="963506"/>
            <a:ext cx="3740815" cy="4827693"/>
          </a:xfrm>
        </p:spPr>
        <p:txBody>
          <a:bodyPr>
            <a:normAutofit/>
          </a:bodyPr>
          <a:lstStyle/>
          <a:p>
            <a:r>
              <a:rPr lang="en-US"/>
              <a:t>Ways to Prevent or Detect Tampering</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11556CA-D44E-4E0F-B9CF-41A89A4D8BF9}"/>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A print-out of continuous monitor helps detect unusual measurement swings.</a:t>
            </a:r>
          </a:p>
          <a:p>
            <a:r>
              <a:rPr lang="en-US">
                <a:solidFill>
                  <a:schemeClr val="tx1"/>
                </a:solidFill>
              </a:rPr>
              <a:t>Motion detectors can determine if the device was moved.</a:t>
            </a:r>
          </a:p>
          <a:p>
            <a:r>
              <a:rPr lang="en-US">
                <a:solidFill>
                  <a:schemeClr val="tx1"/>
                </a:solidFill>
              </a:rPr>
              <a:t>Proximity detectors reveal presence of people.</a:t>
            </a:r>
          </a:p>
          <a:p>
            <a:r>
              <a:rPr lang="en-US">
                <a:solidFill>
                  <a:schemeClr val="tx1"/>
                </a:solidFill>
              </a:rPr>
              <a:t>Record barometric and weather conditions.</a:t>
            </a:r>
          </a:p>
          <a:p>
            <a:r>
              <a:rPr lang="en-US">
                <a:solidFill>
                  <a:schemeClr val="tx1"/>
                </a:solidFill>
              </a:rPr>
              <a:t>Record room temperatures to assess the opening of windows. </a:t>
            </a:r>
          </a:p>
        </p:txBody>
      </p:sp>
    </p:spTree>
    <p:extLst>
      <p:ext uri="{BB962C8B-B14F-4D97-AF65-F5344CB8AC3E}">
        <p14:creationId xmlns:p14="http://schemas.microsoft.com/office/powerpoint/2010/main" val="332924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F7F57C50-6F0A-43FD-BEB5-8DBF07FC4B8B}"/>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Declaration of Voluntary Compliance Example</a:t>
            </a:r>
          </a:p>
        </p:txBody>
      </p:sp>
      <p:sp>
        <p:nvSpPr>
          <p:cNvPr id="23" name="Rectangle 22">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0B3992-5C68-4347-813C-07DF865FF7D9}"/>
              </a:ext>
            </a:extLst>
          </p:cNvPr>
          <p:cNvPicPr>
            <a:picLocks noChangeAspect="1"/>
          </p:cNvPicPr>
          <p:nvPr/>
        </p:nvPicPr>
        <p:blipFill>
          <a:blip r:embed="rId4"/>
          <a:stretch>
            <a:fillRect/>
          </a:stretch>
        </p:blipFill>
        <p:spPr>
          <a:xfrm>
            <a:off x="5772678" y="0"/>
            <a:ext cx="5302313" cy="6861817"/>
          </a:xfrm>
          <a:prstGeom prst="rect">
            <a:avLst/>
          </a:prstGeom>
          <a:solidFill>
            <a:schemeClr val="tx1"/>
          </a:solidFill>
        </p:spPr>
      </p:pic>
    </p:spTree>
    <p:extLst>
      <p:ext uri="{BB962C8B-B14F-4D97-AF65-F5344CB8AC3E}">
        <p14:creationId xmlns:p14="http://schemas.microsoft.com/office/powerpoint/2010/main" val="467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5">
            <a:extLst>
              <a:ext uri="{FF2B5EF4-FFF2-40B4-BE49-F238E27FC236}">
                <a16:creationId xmlns:a16="http://schemas.microsoft.com/office/drawing/2014/main" id="{6C121FA0-24E4-8D4A-9BD9-596F647A3013}"/>
              </a:ext>
            </a:extLst>
          </p:cNvPr>
          <p:cNvSpPr>
            <a:spLocks noGrp="1"/>
          </p:cNvSpPr>
          <p:nvPr>
            <p:ph type="title"/>
          </p:nvPr>
        </p:nvSpPr>
        <p:spPr>
          <a:xfrm>
            <a:off x="913794" y="160801"/>
            <a:ext cx="10353762" cy="1252755"/>
          </a:xfrm>
        </p:spPr>
        <p:txBody>
          <a:bodyPr>
            <a:normAutofit/>
          </a:bodyPr>
          <a:lstStyle/>
          <a:p>
            <a:r>
              <a:rPr lang="en-US" sz="2800"/>
              <a:t>RAD-LAB Radon Report Example</a:t>
            </a:r>
          </a:p>
        </p:txBody>
      </p:sp>
      <p:pic>
        <p:nvPicPr>
          <p:cNvPr id="19" name="Picture 18">
            <a:extLst>
              <a:ext uri="{FF2B5EF4-FFF2-40B4-BE49-F238E27FC236}">
                <a16:creationId xmlns:a16="http://schemas.microsoft.com/office/drawing/2014/main" id="{080446F9-B0EF-CC4C-801D-6E37621496B5}"/>
              </a:ext>
            </a:extLst>
          </p:cNvPr>
          <p:cNvPicPr>
            <a:picLocks noChangeAspect="1"/>
          </p:cNvPicPr>
          <p:nvPr/>
        </p:nvPicPr>
        <p:blipFill>
          <a:blip r:embed="rId2"/>
          <a:srcRect/>
          <a:stretch/>
        </p:blipFill>
        <p:spPr>
          <a:xfrm>
            <a:off x="342705" y="1522585"/>
            <a:ext cx="3811432" cy="4932441"/>
          </a:xfrm>
          <a:prstGeom prst="rect">
            <a:avLst/>
          </a:prstGeom>
          <a:solidFill>
            <a:schemeClr val="tx1"/>
          </a:solidFill>
        </p:spPr>
      </p:pic>
      <p:pic>
        <p:nvPicPr>
          <p:cNvPr id="20" name="Picture 19">
            <a:extLst>
              <a:ext uri="{FF2B5EF4-FFF2-40B4-BE49-F238E27FC236}">
                <a16:creationId xmlns:a16="http://schemas.microsoft.com/office/drawing/2014/main" id="{E6CDE0B6-25A9-8346-9022-B7F8010EBEBE}"/>
              </a:ext>
            </a:extLst>
          </p:cNvPr>
          <p:cNvPicPr>
            <a:picLocks noChangeAspect="1"/>
          </p:cNvPicPr>
          <p:nvPr/>
        </p:nvPicPr>
        <p:blipFill>
          <a:blip r:embed="rId3"/>
          <a:srcRect/>
          <a:stretch/>
        </p:blipFill>
        <p:spPr>
          <a:xfrm>
            <a:off x="4190284" y="1522585"/>
            <a:ext cx="3811432" cy="4932441"/>
          </a:xfrm>
          <a:prstGeom prst="rect">
            <a:avLst/>
          </a:prstGeom>
          <a:solidFill>
            <a:schemeClr val="tx1"/>
          </a:solidFill>
        </p:spPr>
      </p:pic>
      <p:pic>
        <p:nvPicPr>
          <p:cNvPr id="21" name="Picture 20">
            <a:extLst>
              <a:ext uri="{FF2B5EF4-FFF2-40B4-BE49-F238E27FC236}">
                <a16:creationId xmlns:a16="http://schemas.microsoft.com/office/drawing/2014/main" id="{0A5C6B51-F957-8C44-A19C-EDCD4030120B}"/>
              </a:ext>
            </a:extLst>
          </p:cNvPr>
          <p:cNvPicPr>
            <a:picLocks noChangeAspect="1"/>
          </p:cNvPicPr>
          <p:nvPr/>
        </p:nvPicPr>
        <p:blipFill>
          <a:blip r:embed="rId4"/>
          <a:srcRect/>
          <a:stretch/>
        </p:blipFill>
        <p:spPr>
          <a:xfrm>
            <a:off x="8037863" y="1522585"/>
            <a:ext cx="3811432" cy="4932441"/>
          </a:xfrm>
          <a:prstGeom prst="rect">
            <a:avLst/>
          </a:prstGeom>
          <a:solidFill>
            <a:schemeClr val="tx1"/>
          </a:solidFill>
        </p:spPr>
      </p:pic>
    </p:spTree>
    <p:extLst>
      <p:ext uri="{BB962C8B-B14F-4D97-AF65-F5344CB8AC3E}">
        <p14:creationId xmlns:p14="http://schemas.microsoft.com/office/powerpoint/2010/main" val="253502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9DDFC-23AE-4237-AF90-ADF1AB6FFA97}"/>
              </a:ext>
            </a:extLst>
          </p:cNvPr>
          <p:cNvSpPr>
            <a:spLocks noGrp="1"/>
          </p:cNvSpPr>
          <p:nvPr>
            <p:ph type="title"/>
          </p:nvPr>
        </p:nvSpPr>
        <p:spPr>
          <a:xfrm>
            <a:off x="913794" y="609599"/>
            <a:ext cx="2799465" cy="5273675"/>
          </a:xfrm>
        </p:spPr>
        <p:txBody>
          <a:bodyPr>
            <a:normAutofit/>
          </a:bodyPr>
          <a:lstStyle/>
          <a:p>
            <a:pPr algn="l"/>
            <a:r>
              <a:rPr lang="en-US"/>
              <a:t>What is Radon (Rn)?</a:t>
            </a:r>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686BDA94-99FA-457F-9D49-C6E108DF7FA2}"/>
              </a:ext>
            </a:extLst>
          </p:cNvPr>
          <p:cNvGraphicFramePr>
            <a:graphicFrameLocks noGrp="1"/>
          </p:cNvGraphicFramePr>
          <p:nvPr>
            <p:ph idx="1"/>
            <p:extLst>
              <p:ext uri="{D42A27DB-BD31-4B8C-83A1-F6EECF244321}">
                <p14:modId xmlns:p14="http://schemas.microsoft.com/office/powerpoint/2010/main" val="40662994"/>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545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5">
            <a:extLst>
              <a:ext uri="{FF2B5EF4-FFF2-40B4-BE49-F238E27FC236}">
                <a16:creationId xmlns:a16="http://schemas.microsoft.com/office/drawing/2014/main" id="{7A6EEAC1-66E0-8D46-9C22-4C90B654DEAB}"/>
              </a:ext>
            </a:extLst>
          </p:cNvPr>
          <p:cNvSpPr>
            <a:spLocks noGrp="1"/>
          </p:cNvSpPr>
          <p:nvPr>
            <p:ph type="title"/>
          </p:nvPr>
        </p:nvSpPr>
        <p:spPr>
          <a:xfrm>
            <a:off x="714340" y="2094168"/>
            <a:ext cx="3382832" cy="1676247"/>
          </a:xfrm>
        </p:spPr>
        <p:txBody>
          <a:bodyPr vert="horz" lIns="91440" tIns="45720" rIns="91440" bIns="45720" rtlCol="0" anchor="b">
            <a:normAutofit/>
          </a:bodyPr>
          <a:lstStyle/>
          <a:p>
            <a:pPr algn="l"/>
            <a:r>
              <a:rPr lang="en-US" sz="4200"/>
              <a:t>Device QA Log Example</a:t>
            </a:r>
          </a:p>
        </p:txBody>
      </p:sp>
      <p:sp>
        <p:nvSpPr>
          <p:cNvPr id="20" name="Rectangle 19">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FE3738-913B-7B48-AC17-2DE1E4F94E91}"/>
              </a:ext>
            </a:extLst>
          </p:cNvPr>
          <p:cNvPicPr>
            <a:picLocks noChangeAspect="1"/>
          </p:cNvPicPr>
          <p:nvPr/>
        </p:nvPicPr>
        <p:blipFill>
          <a:blip r:embed="rId3"/>
          <a:stretch/>
        </p:blipFill>
        <p:spPr>
          <a:xfrm>
            <a:off x="5772669" y="0"/>
            <a:ext cx="5302332" cy="6861842"/>
          </a:xfrm>
          <a:prstGeom prst="rect">
            <a:avLst/>
          </a:prstGeom>
          <a:solidFill>
            <a:schemeClr val="tx1"/>
          </a:solidFill>
        </p:spPr>
      </p:pic>
    </p:spTree>
    <p:extLst>
      <p:ext uri="{BB962C8B-B14F-4D97-AF65-F5344CB8AC3E}">
        <p14:creationId xmlns:p14="http://schemas.microsoft.com/office/powerpoint/2010/main" val="310746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10582-41DD-4DE8-B198-C4327D9DC641}"/>
              </a:ext>
            </a:extLst>
          </p:cNvPr>
          <p:cNvSpPr>
            <a:spLocks noGrp="1"/>
          </p:cNvSpPr>
          <p:nvPr>
            <p:ph type="title"/>
          </p:nvPr>
        </p:nvSpPr>
        <p:spPr>
          <a:xfrm>
            <a:off x="913795" y="963506"/>
            <a:ext cx="3740815" cy="4827693"/>
          </a:xfrm>
        </p:spPr>
        <p:txBody>
          <a:bodyPr>
            <a:normAutofit/>
          </a:bodyPr>
          <a:lstStyle/>
          <a:p>
            <a:r>
              <a:rPr lang="en-US"/>
              <a:t>List of Continuous Radon Monitor Types (CRM)</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C057CF-576F-4B0F-ADC2-24E0CCC9F3D6}"/>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Scintillation Cell and Photomultiplier Tube (PMT)</a:t>
            </a:r>
          </a:p>
          <a:p>
            <a:r>
              <a:rPr lang="en-US">
                <a:solidFill>
                  <a:schemeClr val="tx1"/>
                </a:solidFill>
              </a:rPr>
              <a:t>Pulsed Ion Chamber</a:t>
            </a:r>
          </a:p>
          <a:p>
            <a:r>
              <a:rPr lang="en-US">
                <a:solidFill>
                  <a:schemeClr val="tx1"/>
                </a:solidFill>
              </a:rPr>
              <a:t>Solid State Silicon Chip</a:t>
            </a:r>
          </a:p>
        </p:txBody>
      </p:sp>
    </p:spTree>
    <p:extLst>
      <p:ext uri="{BB962C8B-B14F-4D97-AF65-F5344CB8AC3E}">
        <p14:creationId xmlns:p14="http://schemas.microsoft.com/office/powerpoint/2010/main" val="161534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1978E-A193-4BF0-83EF-7AB0589C1ED0}"/>
              </a:ext>
            </a:extLst>
          </p:cNvPr>
          <p:cNvSpPr>
            <a:spLocks noGrp="1"/>
          </p:cNvSpPr>
          <p:nvPr>
            <p:ph type="title"/>
          </p:nvPr>
        </p:nvSpPr>
        <p:spPr>
          <a:xfrm>
            <a:off x="913795" y="963506"/>
            <a:ext cx="3740815" cy="4827693"/>
          </a:xfrm>
        </p:spPr>
        <p:txBody>
          <a:bodyPr>
            <a:normAutofit/>
          </a:bodyPr>
          <a:lstStyle/>
          <a:p>
            <a:r>
              <a:rPr lang="en-US"/>
              <a:t>Theory of Operation of Continuous </a:t>
            </a:r>
            <a:br>
              <a:rPr lang="en-US"/>
            </a:br>
            <a:r>
              <a:rPr lang="en-US"/>
              <a:t>Radon Monitors (CRM)</a:t>
            </a:r>
          </a:p>
        </p:txBody>
      </p:sp>
      <p:cxnSp>
        <p:nvCxnSpPr>
          <p:cNvPr id="20"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14F903B-110D-4351-872D-5FC00ED3FE5D}"/>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Radon is collected from room by either a pump (active mode) or by diffusion (passive mode).</a:t>
            </a:r>
          </a:p>
          <a:p>
            <a:r>
              <a:rPr lang="en-US">
                <a:solidFill>
                  <a:schemeClr val="tx1"/>
                </a:solidFill>
              </a:rPr>
              <a:t>RDPs are filtered out.</a:t>
            </a:r>
          </a:p>
          <a:p>
            <a:r>
              <a:rPr lang="en-US">
                <a:solidFill>
                  <a:schemeClr val="tx1"/>
                </a:solidFill>
              </a:rPr>
              <a:t>Alpha particles from radon (active mode, also called sniffing) or radon and its RDPs (passive mode) are counted.</a:t>
            </a:r>
          </a:p>
          <a:p>
            <a:r>
              <a:rPr lang="en-US">
                <a:solidFill>
                  <a:schemeClr val="tx1"/>
                </a:solidFill>
              </a:rPr>
              <a:t>Measure radon, results in pCi/l. </a:t>
            </a:r>
          </a:p>
        </p:txBody>
      </p:sp>
    </p:spTree>
    <p:extLst>
      <p:ext uri="{BB962C8B-B14F-4D97-AF65-F5344CB8AC3E}">
        <p14:creationId xmlns:p14="http://schemas.microsoft.com/office/powerpoint/2010/main" val="175668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855BD-9881-4803-AF5F-AE03498E090B}"/>
              </a:ext>
            </a:extLst>
          </p:cNvPr>
          <p:cNvSpPr>
            <a:spLocks noGrp="1"/>
          </p:cNvSpPr>
          <p:nvPr>
            <p:ph type="title"/>
          </p:nvPr>
        </p:nvSpPr>
        <p:spPr>
          <a:xfrm>
            <a:off x="913795" y="963506"/>
            <a:ext cx="3740815" cy="4827693"/>
          </a:xfrm>
        </p:spPr>
        <p:txBody>
          <a:bodyPr>
            <a:normAutofit/>
          </a:bodyPr>
          <a:lstStyle/>
          <a:p>
            <a:r>
              <a:rPr lang="en-US"/>
              <a:t>What is Used to Measure the Alphas?</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3116B052-4B19-472D-9622-D98C41419EE2}"/>
              </a:ext>
            </a:extLst>
          </p:cNvPr>
          <p:cNvSpPr>
            <a:spLocks noGrp="1"/>
          </p:cNvSpPr>
          <p:nvPr>
            <p:ph idx="1"/>
          </p:nvPr>
        </p:nvSpPr>
        <p:spPr>
          <a:xfrm>
            <a:off x="5307765" y="963507"/>
            <a:ext cx="5959791" cy="4827694"/>
          </a:xfrm>
          <a:effectLst/>
        </p:spPr>
        <p:txBody>
          <a:bodyPr anchor="ctr">
            <a:normAutofit/>
          </a:bodyPr>
          <a:lstStyle/>
          <a:p>
            <a:r>
              <a:rPr lang="en-US">
                <a:solidFill>
                  <a:schemeClr val="tx1"/>
                </a:solidFill>
              </a:rPr>
              <a:t>Scintillation cell with PMT</a:t>
            </a:r>
          </a:p>
          <a:p>
            <a:r>
              <a:rPr lang="en-US">
                <a:solidFill>
                  <a:schemeClr val="tx1"/>
                </a:solidFill>
              </a:rPr>
              <a:t>Pulsed ion chamber</a:t>
            </a:r>
          </a:p>
          <a:p>
            <a:r>
              <a:rPr lang="en-US">
                <a:solidFill>
                  <a:schemeClr val="tx1"/>
                </a:solidFill>
              </a:rPr>
              <a:t>Solid state silicon chip</a:t>
            </a:r>
          </a:p>
        </p:txBody>
      </p:sp>
    </p:spTree>
    <p:extLst>
      <p:ext uri="{BB962C8B-B14F-4D97-AF65-F5344CB8AC3E}">
        <p14:creationId xmlns:p14="http://schemas.microsoft.com/office/powerpoint/2010/main" val="2957072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CCEF0-D550-484C-91BC-F922E3FEF839}"/>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br>
              <a:rPr lang="en-US" sz="2600"/>
            </a:br>
            <a:r>
              <a:rPr lang="en-US" sz="2600"/>
              <a:t>Pulsed Ion Chamber</a:t>
            </a:r>
          </a:p>
        </p:txBody>
      </p:sp>
      <p:sp>
        <p:nvSpPr>
          <p:cNvPr id="4" name="Content Placeholder 3">
            <a:extLst>
              <a:ext uri="{FF2B5EF4-FFF2-40B4-BE49-F238E27FC236}">
                <a16:creationId xmlns:a16="http://schemas.microsoft.com/office/drawing/2014/main" id="{2143DF00-CCFF-43E2-8093-0BF442412E1C}"/>
              </a:ext>
            </a:extLst>
          </p:cNvPr>
          <p:cNvSpPr>
            <a:spLocks noGrp="1"/>
          </p:cNvSpPr>
          <p:nvPr>
            <p:ph sz="half" idx="2"/>
          </p:nvPr>
        </p:nvSpPr>
        <p:spPr>
          <a:xfrm>
            <a:off x="913795" y="1732449"/>
            <a:ext cx="3078749" cy="4058751"/>
          </a:xfrm>
        </p:spPr>
        <p:txBody>
          <a:bodyPr vert="horz" lIns="91440" tIns="45720" rIns="91440" bIns="45720" rtlCol="0" anchor="t">
            <a:normAutofit/>
          </a:bodyPr>
          <a:lstStyle/>
          <a:p>
            <a:r>
              <a:rPr lang="en-US" sz="1600"/>
              <a:t>Ions created from alpha radiation</a:t>
            </a:r>
          </a:p>
          <a:p>
            <a:r>
              <a:rPr lang="en-US" sz="1600"/>
              <a:t>Ions detected by electrometer</a:t>
            </a:r>
          </a:p>
          <a:p>
            <a:r>
              <a:rPr lang="en-US" sz="1600"/>
              <a:t>Results are short-term averages</a:t>
            </a:r>
          </a:p>
          <a:p>
            <a:r>
              <a:rPr lang="en-US" sz="1600"/>
              <a:t>Passive or active mode </a:t>
            </a:r>
          </a:p>
        </p:txBody>
      </p:sp>
      <p:pic>
        <p:nvPicPr>
          <p:cNvPr id="24" name="Picture 27">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6A621A9E-6B84-C345-B8CC-653D8A452797}"/>
              </a:ext>
            </a:extLst>
          </p:cNvPr>
          <p:cNvPicPr>
            <a:picLocks noGrp="1" noChangeAspect="1"/>
          </p:cNvPicPr>
          <p:nvPr>
            <p:ph sz="half" idx="1"/>
          </p:nvPr>
        </p:nvPicPr>
        <p:blipFill rotWithShape="1">
          <a:blip r:embed="rId4"/>
          <a:srcRect t="743" r="-1" b="8273"/>
          <a:stretch/>
        </p:blipFill>
        <p:spPr>
          <a:xfrm>
            <a:off x="4654295" y="10"/>
            <a:ext cx="7537705" cy="6857990"/>
          </a:xfrm>
          <a:prstGeom prst="rect">
            <a:avLst/>
          </a:prstGeom>
        </p:spPr>
      </p:pic>
    </p:spTree>
    <p:extLst>
      <p:ext uri="{BB962C8B-B14F-4D97-AF65-F5344CB8AC3E}">
        <p14:creationId xmlns:p14="http://schemas.microsoft.com/office/powerpoint/2010/main" val="1511191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9E681-0DBF-4175-B665-07206ABC23E6}"/>
              </a:ext>
            </a:extLst>
          </p:cNvPr>
          <p:cNvSpPr>
            <a:spLocks noGrp="1"/>
          </p:cNvSpPr>
          <p:nvPr>
            <p:ph type="title"/>
          </p:nvPr>
        </p:nvSpPr>
        <p:spPr>
          <a:xfrm>
            <a:off x="913795" y="609599"/>
            <a:ext cx="5978072" cy="1174075"/>
          </a:xfrm>
        </p:spPr>
        <p:txBody>
          <a:bodyPr vert="horz" lIns="91440" tIns="45720" rIns="91440" bIns="45720" rtlCol="0" anchor="ctr">
            <a:normAutofit/>
          </a:bodyPr>
          <a:lstStyle/>
          <a:p>
            <a:r>
              <a:rPr lang="en-US" sz="3700"/>
              <a:t>Time Characteristics of </a:t>
            </a:r>
            <a:br>
              <a:rPr lang="en-US" sz="3700"/>
            </a:br>
            <a:r>
              <a:rPr lang="en-US" sz="3700"/>
              <a:t>Sampling Methods</a:t>
            </a:r>
          </a:p>
        </p:txBody>
      </p:sp>
      <p:sp>
        <p:nvSpPr>
          <p:cNvPr id="4" name="Content Placeholder 3">
            <a:extLst>
              <a:ext uri="{FF2B5EF4-FFF2-40B4-BE49-F238E27FC236}">
                <a16:creationId xmlns:a16="http://schemas.microsoft.com/office/drawing/2014/main" id="{4565FF87-DD72-4936-88F7-7F2E808F2583}"/>
              </a:ext>
            </a:extLst>
          </p:cNvPr>
          <p:cNvSpPr>
            <a:spLocks noGrp="1"/>
          </p:cNvSpPr>
          <p:nvPr>
            <p:ph sz="half" idx="2"/>
          </p:nvPr>
        </p:nvSpPr>
        <p:spPr>
          <a:xfrm>
            <a:off x="913795" y="1972101"/>
            <a:ext cx="5978072" cy="3722748"/>
          </a:xfrm>
        </p:spPr>
        <p:txBody>
          <a:bodyPr vert="horz" lIns="91440" tIns="45720" rIns="91440" bIns="45720" rtlCol="0" anchor="ctr">
            <a:normAutofit/>
          </a:bodyPr>
          <a:lstStyle/>
          <a:p>
            <a:r>
              <a:rPr lang="en-US"/>
              <a:t>Time integrating</a:t>
            </a:r>
          </a:p>
          <a:p>
            <a:pPr lvl="1"/>
            <a:r>
              <a:rPr lang="en-US"/>
              <a:t>Average over time</a:t>
            </a:r>
          </a:p>
          <a:p>
            <a:r>
              <a:rPr lang="en-US"/>
              <a:t>Grab (sniffing)</a:t>
            </a:r>
          </a:p>
          <a:p>
            <a:r>
              <a:rPr lang="en-US"/>
              <a:t>Continuous</a:t>
            </a:r>
          </a:p>
          <a:p>
            <a:pPr lvl="1"/>
            <a:r>
              <a:rPr lang="en-US"/>
              <a:t>Trends and averages</a:t>
            </a:r>
          </a:p>
        </p:txBody>
      </p:sp>
      <p:pic>
        <p:nvPicPr>
          <p:cNvPr id="13" name="Picture 12">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6" name="Content Placeholder 5" descr="A picture containing text, clock&#10;&#10;Description automatically generated">
            <a:extLst>
              <a:ext uri="{FF2B5EF4-FFF2-40B4-BE49-F238E27FC236}">
                <a16:creationId xmlns:a16="http://schemas.microsoft.com/office/drawing/2014/main" id="{6124B724-213E-E040-B6E5-EDE4BE564559}"/>
              </a:ext>
            </a:extLst>
          </p:cNvPr>
          <p:cNvPicPr>
            <a:picLocks noGrp="1" noChangeAspect="1"/>
          </p:cNvPicPr>
          <p:nvPr>
            <p:ph sz="half" idx="1"/>
          </p:nvPr>
        </p:nvPicPr>
        <p:blipFill rotWithShape="1">
          <a:blip r:embed="rId4">
            <a:extLst>
              <a:ext uri="{837473B0-CC2E-450A-ABE3-18F120FF3D39}">
                <a1611:picAttrSrcUrl xmlns:a1611="http://schemas.microsoft.com/office/drawing/2016/11/main" r:id="rId5"/>
              </a:ext>
            </a:extLst>
          </a:blip>
          <a:srcRect l="580" r="-3" b="-3"/>
          <a:stretch/>
        </p:blipFill>
        <p:spPr>
          <a:xfrm>
            <a:off x="7714656" y="661278"/>
            <a:ext cx="3995592" cy="5103372"/>
          </a:xfrm>
          <a:prstGeom prst="rect">
            <a:avLst/>
          </a:prstGeom>
        </p:spPr>
      </p:pic>
    </p:spTree>
    <p:extLst>
      <p:ext uri="{BB962C8B-B14F-4D97-AF65-F5344CB8AC3E}">
        <p14:creationId xmlns:p14="http://schemas.microsoft.com/office/powerpoint/2010/main" val="127601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D9F9-4173-4A91-91EE-9578373759CA}"/>
              </a:ext>
            </a:extLst>
          </p:cNvPr>
          <p:cNvSpPr>
            <a:spLocks noGrp="1"/>
          </p:cNvSpPr>
          <p:nvPr>
            <p:ph type="title"/>
          </p:nvPr>
        </p:nvSpPr>
        <p:spPr>
          <a:xfrm>
            <a:off x="633743" y="609599"/>
            <a:ext cx="3413156" cy="5273675"/>
          </a:xfrm>
        </p:spPr>
        <p:txBody>
          <a:bodyPr>
            <a:normAutofit/>
          </a:bodyPr>
          <a:lstStyle/>
          <a:p>
            <a:r>
              <a:rPr lang="en-US"/>
              <a:t>Protocol Test Rules:</a:t>
            </a:r>
            <a:br>
              <a:rPr lang="en-US"/>
            </a:br>
            <a:r>
              <a:rPr lang="en-US"/>
              <a:t>Single Test Option</a:t>
            </a:r>
          </a:p>
        </p:txBody>
      </p:sp>
      <p:pic>
        <p:nvPicPr>
          <p:cNvPr id="11" name="Picture 8">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2" name="Content Placeholder 2">
            <a:extLst>
              <a:ext uri="{FF2B5EF4-FFF2-40B4-BE49-F238E27FC236}">
                <a16:creationId xmlns:a16="http://schemas.microsoft.com/office/drawing/2014/main" id="{E1B1788F-98D2-4C09-A286-82483D0876BB}"/>
              </a:ext>
            </a:extLst>
          </p:cNvPr>
          <p:cNvGraphicFramePr>
            <a:graphicFrameLocks noGrp="1"/>
          </p:cNvGraphicFramePr>
          <p:nvPr>
            <p:ph idx="1"/>
            <p:extLst>
              <p:ext uri="{D42A27DB-BD31-4B8C-83A1-F6EECF244321}">
                <p14:modId xmlns:p14="http://schemas.microsoft.com/office/powerpoint/2010/main" val="2273600469"/>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10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9EBB-7A63-4212-8BA5-A3676143247E}"/>
              </a:ext>
            </a:extLst>
          </p:cNvPr>
          <p:cNvSpPr>
            <a:spLocks noGrp="1"/>
          </p:cNvSpPr>
          <p:nvPr>
            <p:ph type="title"/>
          </p:nvPr>
        </p:nvSpPr>
        <p:spPr>
          <a:xfrm>
            <a:off x="913795" y="609600"/>
            <a:ext cx="10353762" cy="1257300"/>
          </a:xfrm>
        </p:spPr>
        <p:txBody>
          <a:bodyPr>
            <a:normAutofit/>
          </a:bodyPr>
          <a:lstStyle/>
          <a:p>
            <a:r>
              <a:rPr lang="en-US" sz="3900"/>
              <a:t>Protocol Test Rules:</a:t>
            </a:r>
            <a:br>
              <a:rPr lang="en-US" sz="3900"/>
            </a:br>
            <a:r>
              <a:rPr lang="en-US" sz="3900"/>
              <a:t>Measurement Location</a:t>
            </a:r>
          </a:p>
        </p:txBody>
      </p:sp>
      <p:graphicFrame>
        <p:nvGraphicFramePr>
          <p:cNvPr id="5" name="Content Placeholder 2">
            <a:extLst>
              <a:ext uri="{FF2B5EF4-FFF2-40B4-BE49-F238E27FC236}">
                <a16:creationId xmlns:a16="http://schemas.microsoft.com/office/drawing/2014/main" id="{1D67E93C-A4EA-40F0-A92E-E9F666123093}"/>
              </a:ext>
            </a:extLst>
          </p:cNvPr>
          <p:cNvGraphicFramePr>
            <a:graphicFrameLocks noGrp="1"/>
          </p:cNvGraphicFramePr>
          <p:nvPr>
            <p:ph idx="1"/>
            <p:extLst>
              <p:ext uri="{D42A27DB-BD31-4B8C-83A1-F6EECF244321}">
                <p14:modId xmlns:p14="http://schemas.microsoft.com/office/powerpoint/2010/main" val="1125462218"/>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390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624F1-1F7D-4C03-8205-CE017A37424C}"/>
              </a:ext>
            </a:extLst>
          </p:cNvPr>
          <p:cNvSpPr>
            <a:spLocks noGrp="1"/>
          </p:cNvSpPr>
          <p:nvPr>
            <p:ph type="title"/>
          </p:nvPr>
        </p:nvSpPr>
        <p:spPr>
          <a:xfrm>
            <a:off x="913795" y="609600"/>
            <a:ext cx="10353762" cy="1164772"/>
          </a:xfrm>
        </p:spPr>
        <p:txBody>
          <a:bodyPr>
            <a:normAutofit/>
          </a:bodyPr>
          <a:lstStyle/>
          <a:p>
            <a:r>
              <a:rPr lang="en-US" sz="3900"/>
              <a:t>Protocol Test Rules:</a:t>
            </a:r>
            <a:br>
              <a:rPr lang="en-US" sz="3900"/>
            </a:br>
            <a:r>
              <a:rPr lang="en-US" sz="3900"/>
              <a:t>Measurement Checklist</a:t>
            </a:r>
          </a:p>
        </p:txBody>
      </p:sp>
      <p:pic>
        <p:nvPicPr>
          <p:cNvPr id="17" name="Picture 16">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8C09EB71-B265-4F0A-AE5C-969B7D725A14}"/>
              </a:ext>
            </a:extLst>
          </p:cNvPr>
          <p:cNvSpPr>
            <a:spLocks noGrp="1"/>
          </p:cNvSpPr>
          <p:nvPr>
            <p:ph idx="1"/>
          </p:nvPr>
        </p:nvSpPr>
        <p:spPr>
          <a:xfrm>
            <a:off x="1235528" y="2481943"/>
            <a:ext cx="9710296" cy="3309258"/>
          </a:xfrm>
        </p:spPr>
        <p:txBody>
          <a:bodyPr>
            <a:normAutofit/>
          </a:bodyPr>
          <a:lstStyle/>
          <a:p>
            <a:pPr marL="37465" indent="0">
              <a:lnSpc>
                <a:spcPct val="100000"/>
              </a:lnSpc>
              <a:buNone/>
            </a:pPr>
            <a:r>
              <a:rPr lang="en-US" sz="1800">
                <a:ln>
                  <a:solidFill>
                    <a:prstClr val="black">
                      <a:lumMod val="75000"/>
                      <a:lumOff val="25000"/>
                      <a:alpha val="10000"/>
                    </a:prstClr>
                  </a:solidFill>
                </a:ln>
                <a:effectLst>
                  <a:outerShdw blurRad="9525" dist="25400" dir="14640000" algn="tl" rotWithShape="0">
                    <a:prstClr val="black">
                      <a:alpha val="30000"/>
                    </a:prstClr>
                  </a:outerShdw>
                </a:effectLst>
              </a:rPr>
              <a:t>This checklist shows that the radon measurement was done properly. Seller or tester should be able to confirm all items were followed. If they cannot confirm then another test should be made. </a:t>
            </a:r>
          </a:p>
          <a:p>
            <a:pPr indent="-305435">
              <a:lnSpc>
                <a:spcPct val="100000"/>
              </a:lnSpc>
              <a:buFont typeface="Wingdings" charset="2"/>
              <a:buChar char="q"/>
            </a:pPr>
            <a:r>
              <a:rPr lang="en-US" sz="1800"/>
              <a:t>Let occupants know how important proper testing conditions are. </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1800"/>
              <a:t>Give them instructions on radon testing.</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1800"/>
              <a:t>The service and device should be listed by EPA’s National Radon Measurement Proficiency Program or your State. Follow instructions that came with the device.</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1800"/>
              <a:t>If using a professional use only EPA-listed or State-listed individuals. Ask to see photo I.D. Their contractor’s identification number should be on the test report.</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1800"/>
              <a:t>Methods should be included to detect or prevent interference with testing conditions or the device. </a:t>
            </a: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082622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259561-AB90-40D4-B73D-7764C1D91A31}"/>
              </a:ext>
            </a:extLst>
          </p:cNvPr>
          <p:cNvSpPr>
            <a:spLocks noGrp="1"/>
          </p:cNvSpPr>
          <p:nvPr>
            <p:ph type="title"/>
          </p:nvPr>
        </p:nvSpPr>
        <p:spPr>
          <a:xfrm>
            <a:off x="913795" y="609600"/>
            <a:ext cx="10353762" cy="1164772"/>
          </a:xfrm>
        </p:spPr>
        <p:txBody>
          <a:bodyPr>
            <a:normAutofit/>
          </a:bodyPr>
          <a:lstStyle/>
          <a:p>
            <a:r>
              <a:rPr lang="en-US" sz="3900"/>
              <a:t>Protocol Test Rules:</a:t>
            </a:r>
            <a:br>
              <a:rPr lang="en-US" sz="3900"/>
            </a:br>
            <a:r>
              <a:rPr lang="en-US" sz="3900"/>
              <a:t>Measurement Checklist (Continued)</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A5921D37-A109-4460-8E2D-34AC34A09230}"/>
              </a:ext>
            </a:extLst>
          </p:cNvPr>
          <p:cNvSpPr>
            <a:spLocks noGrp="1"/>
          </p:cNvSpPr>
          <p:nvPr>
            <p:ph idx="1"/>
          </p:nvPr>
        </p:nvSpPr>
        <p:spPr>
          <a:xfrm>
            <a:off x="1235528" y="2481943"/>
            <a:ext cx="9710296" cy="3309258"/>
          </a:xfrm>
        </p:spPr>
        <p:txBody>
          <a:bodyPr>
            <a:normAutofit/>
          </a:bodyPr>
          <a:lstStyle/>
          <a:p>
            <a:pPr indent="-305435">
              <a:lnSpc>
                <a:spcPct val="100000"/>
              </a:lnSpc>
              <a:buFont typeface="Wingdings" charset="2"/>
              <a:buChar char="q"/>
            </a:pPr>
            <a:r>
              <a:rPr lang="en-US" sz="2100"/>
              <a:t>Minimum 48 hours for radon test. Some devices require longer. </a:t>
            </a:r>
          </a:p>
          <a:p>
            <a:pPr indent="-305435">
              <a:lnSpc>
                <a:spcPct val="100000"/>
              </a:lnSpc>
              <a:buFont typeface="Wingdings" charset="2"/>
              <a:buChar char="q"/>
            </a:pPr>
            <a:r>
              <a:rPr lang="en-US" sz="2100"/>
              <a:t>Any exhaust fan that runs for a short amount of time may be used during the radon test.</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2100"/>
              <a:t>For short-term tests less than four days, make sure an active radon reduction system fan has been running for at least 24 hours. Air exhaust equipment may stay running during testing. (Examples: Radon reduction system fans or small exhaust fans)</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charset="2"/>
              <a:buChar char="q"/>
            </a:pPr>
            <a:r>
              <a:rPr lang="en-US" sz="2100"/>
              <a:t>A radon test that lasts less than one week, should be done under closed-building conditions. </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39760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3FACB-8913-4249-88CD-98963AA065B7}"/>
              </a:ext>
            </a:extLst>
          </p:cNvPr>
          <p:cNvSpPr>
            <a:spLocks noGrp="1"/>
          </p:cNvSpPr>
          <p:nvPr>
            <p:ph type="title"/>
          </p:nvPr>
        </p:nvSpPr>
        <p:spPr>
          <a:xfrm>
            <a:off x="913794" y="609599"/>
            <a:ext cx="2799465" cy="5273675"/>
          </a:xfrm>
        </p:spPr>
        <p:txBody>
          <a:bodyPr>
            <a:normAutofit/>
          </a:bodyPr>
          <a:lstStyle/>
          <a:p>
            <a:pPr algn="l"/>
            <a:r>
              <a:rPr lang="en-US"/>
              <a:t>Why test for Radon?</a:t>
            </a:r>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7868B8B1-6903-4BCA-83E8-A0D4471B7D3A}"/>
              </a:ext>
            </a:extLst>
          </p:cNvPr>
          <p:cNvGraphicFramePr>
            <a:graphicFrameLocks noGrp="1"/>
          </p:cNvGraphicFramePr>
          <p:nvPr>
            <p:ph idx="1"/>
            <p:extLst>
              <p:ext uri="{D42A27DB-BD31-4B8C-83A1-F6EECF244321}">
                <p14:modId xmlns:p14="http://schemas.microsoft.com/office/powerpoint/2010/main" val="3725857244"/>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0773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333E0-C819-44A2-AA5B-AB0A8BC512FE}"/>
              </a:ext>
            </a:extLst>
          </p:cNvPr>
          <p:cNvSpPr>
            <a:spLocks noGrp="1"/>
          </p:cNvSpPr>
          <p:nvPr>
            <p:ph type="title"/>
          </p:nvPr>
        </p:nvSpPr>
        <p:spPr>
          <a:xfrm>
            <a:off x="834013" y="1115568"/>
            <a:ext cx="3487616" cy="4626864"/>
          </a:xfrm>
        </p:spPr>
        <p:txBody>
          <a:bodyPr vert="horz" lIns="91440" tIns="45720" rIns="91440" bIns="45720" rtlCol="0" anchor="ctr">
            <a:normAutofit/>
          </a:bodyPr>
          <a:lstStyle/>
          <a:p>
            <a:pPr algn="l"/>
            <a:r>
              <a:rPr lang="en-US" sz="3600"/>
              <a:t>Radon Measurement Method Abbreviations</a:t>
            </a:r>
          </a:p>
        </p:txBody>
      </p:sp>
      <p:cxnSp>
        <p:nvCxnSpPr>
          <p:cNvPr id="6"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0C6ED2-AE16-4A97-A52D-79DD6922B152}"/>
              </a:ext>
            </a:extLst>
          </p:cNvPr>
          <p:cNvSpPr>
            <a:spLocks noGrp="1"/>
          </p:cNvSpPr>
          <p:nvPr>
            <p:ph sz="half" idx="1"/>
          </p:nvPr>
        </p:nvSpPr>
        <p:spPr>
          <a:xfrm>
            <a:off x="5105398" y="1115568"/>
            <a:ext cx="6245352" cy="4626864"/>
          </a:xfrm>
        </p:spPr>
        <p:txBody>
          <a:bodyPr vert="horz" lIns="91440" tIns="45720" rIns="91440" bIns="45720" rtlCol="0" anchor="ctr">
            <a:normAutofit/>
          </a:bodyPr>
          <a:lstStyle/>
          <a:p>
            <a:pPr marL="36830" indent="0">
              <a:lnSpc>
                <a:spcPct val="100000"/>
              </a:lnSpc>
              <a:buFont typeface="Wingdings 2" charset="2"/>
              <a:buNone/>
            </a:pPr>
            <a:r>
              <a:rPr lang="en-US" sz="1800" u="sng"/>
              <a:t>Method Category</a:t>
            </a:r>
            <a:r>
              <a:rPr lang="en-US" sz="1800"/>
              <a:t>					 </a:t>
            </a:r>
            <a:r>
              <a:rPr lang="en-US" sz="1800" u="sng"/>
              <a:t>Abbreviations (Common)</a:t>
            </a:r>
          </a:p>
          <a:p>
            <a:pPr marL="36830" indent="0">
              <a:lnSpc>
                <a:spcPct val="100000"/>
              </a:lnSpc>
              <a:buFont typeface="Wingdings 2" charset="2"/>
              <a:buNone/>
            </a:pPr>
            <a:r>
              <a:rPr lang="en-US" sz="1800"/>
              <a:t>Continuous Radon Monitors						CRM </a:t>
            </a:r>
          </a:p>
          <a:p>
            <a:pPr marL="36830" indent="0">
              <a:lnSpc>
                <a:spcPct val="100000"/>
              </a:lnSpc>
              <a:buFont typeface="Wingdings 2" charset="2"/>
              <a:buNone/>
            </a:pPr>
            <a:r>
              <a:rPr lang="en-US" sz="1800"/>
              <a:t>Alpha Track Detectors							ATD</a:t>
            </a:r>
          </a:p>
          <a:p>
            <a:pPr marL="36830" indent="0">
              <a:lnSpc>
                <a:spcPct val="100000"/>
              </a:lnSpc>
              <a:buFont typeface="Wingdings 2" charset="2"/>
              <a:buNone/>
            </a:pPr>
            <a:r>
              <a:rPr lang="en-US" sz="1800"/>
              <a:t>Electret Ion Chambers (Short Term / Long Term)		EIC/EC</a:t>
            </a:r>
          </a:p>
          <a:p>
            <a:pPr marL="36830" indent="0">
              <a:lnSpc>
                <a:spcPct val="100000"/>
              </a:lnSpc>
              <a:buFont typeface="Wingdings 2" charset="2"/>
              <a:buNone/>
            </a:pPr>
            <a:r>
              <a:rPr lang="en-US" sz="1800"/>
              <a:t>Activated Charcoal Adsorption Devices				CC</a:t>
            </a:r>
          </a:p>
          <a:p>
            <a:pPr marL="36830" indent="0">
              <a:lnSpc>
                <a:spcPct val="100000"/>
              </a:lnSpc>
              <a:buFont typeface="Wingdings 2" charset="2"/>
              <a:buNone/>
            </a:pPr>
            <a:r>
              <a:rPr lang="en-US" sz="1800"/>
              <a:t>Charcoal Liquid Scintillation						CLS</a:t>
            </a:r>
          </a:p>
          <a:p>
            <a:pPr marL="36830" indent="0">
              <a:lnSpc>
                <a:spcPct val="100000"/>
              </a:lnSpc>
              <a:buFont typeface="Wingdings 2" charset="2"/>
              <a:buNone/>
            </a:pPr>
            <a:r>
              <a:rPr lang="en-US" sz="1800"/>
              <a:t>Unfiltered Track Detectors						UTD</a:t>
            </a:r>
          </a:p>
          <a:p>
            <a:pPr marL="36830" indent="0">
              <a:lnSpc>
                <a:spcPct val="100000"/>
              </a:lnSpc>
              <a:buFont typeface="Wingdings 2" charset="2"/>
              <a:buNone/>
            </a:pPr>
            <a:r>
              <a:rPr lang="en-US" sz="1800"/>
              <a:t>Continuous Working Level Monitors				CWLM</a:t>
            </a:r>
          </a:p>
          <a:p>
            <a:pPr marL="36830" indent="0">
              <a:lnSpc>
                <a:spcPct val="100000"/>
              </a:lnSpc>
              <a:buFont typeface="Wingdings 2" charset="2"/>
              <a:buNone/>
            </a:pPr>
            <a:r>
              <a:rPr lang="en-US" sz="1800"/>
              <a:t>Radon Progeny Integrating Sampling Units			RPISU</a:t>
            </a:r>
          </a:p>
          <a:p>
            <a:pPr indent="-305435">
              <a:lnSpc>
                <a:spcPct val="100000"/>
              </a:lnSpc>
              <a:buFont typeface="Wingdings 2" charset="2"/>
              <a:buChar char="v"/>
            </a:pPr>
            <a:endParaRPr lang="en-US" sz="1800"/>
          </a:p>
        </p:txBody>
      </p:sp>
    </p:spTree>
    <p:extLst>
      <p:ext uri="{BB962C8B-B14F-4D97-AF65-F5344CB8AC3E}">
        <p14:creationId xmlns:p14="http://schemas.microsoft.com/office/powerpoint/2010/main" val="4009201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EC014-D2BB-4B82-AECC-F2AFD959C948}"/>
              </a:ext>
            </a:extLst>
          </p:cNvPr>
          <p:cNvSpPr>
            <a:spLocks noGrp="1"/>
          </p:cNvSpPr>
          <p:nvPr>
            <p:ph type="title"/>
          </p:nvPr>
        </p:nvSpPr>
        <p:spPr>
          <a:xfrm>
            <a:off x="913795" y="609600"/>
            <a:ext cx="10353762" cy="1164772"/>
          </a:xfrm>
        </p:spPr>
        <p:txBody>
          <a:bodyPr>
            <a:normAutofit/>
          </a:bodyPr>
          <a:lstStyle/>
          <a:p>
            <a:r>
              <a:rPr lang="en-US" sz="3900"/>
              <a:t>General Guidance:</a:t>
            </a:r>
            <a:br>
              <a:rPr lang="en-US" sz="3900"/>
            </a:br>
            <a:r>
              <a:rPr lang="en-US" sz="3900"/>
              <a:t>Measurement Conditions (All building types)</a:t>
            </a:r>
          </a:p>
        </p:txBody>
      </p:sp>
      <p:pic>
        <p:nvPicPr>
          <p:cNvPr id="17" name="Picture 16">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A2E27315-A05D-4A18-84A8-CAFEA72B07CF}"/>
              </a:ext>
            </a:extLst>
          </p:cNvPr>
          <p:cNvSpPr>
            <a:spLocks noGrp="1"/>
          </p:cNvSpPr>
          <p:nvPr>
            <p:ph idx="1"/>
          </p:nvPr>
        </p:nvSpPr>
        <p:spPr>
          <a:xfrm>
            <a:off x="1235528" y="2481943"/>
            <a:ext cx="9710296" cy="3309258"/>
          </a:xfrm>
        </p:spPr>
        <p:txBody>
          <a:bodyPr>
            <a:normAutofit/>
          </a:bodyPr>
          <a:lstStyle/>
          <a:p>
            <a:pPr indent="-305435">
              <a:lnSpc>
                <a:spcPct val="100000"/>
              </a:lnSpc>
            </a:pPr>
            <a:r>
              <a:rPr lang="en-US" sz="2100"/>
              <a:t>Short-term measurements of 90 days or less the building should be in closed conditions. Windows, outside vents, and external doors should be closed except for normal entrance and exit for 12 hours prior to and during entire radon test period. External doors should not be left open. You can use them to exit and enter but do not leave the doors open for more than a few minutes. </a:t>
            </a:r>
          </a:p>
          <a:p>
            <a:pPr indent="-305435">
              <a:lnSpc>
                <a:spcPct val="100000"/>
              </a:lnSpc>
            </a:pPr>
            <a:r>
              <a:rPr lang="en-US" sz="2100"/>
              <a:t>The closed building conditions are a requirement for measurements lasting four days or less and are recommended for measurements lasting up to a week. </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r>
              <a:rPr lang="en-US" sz="2100"/>
              <a:t>Turn off window fans, high-volume attic fans at least 12 hours prior to testing. A furnace or air conditioner can stay on. </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489722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A93530-47C2-422B-8D49-063B9AE44A92}"/>
              </a:ext>
            </a:extLst>
          </p:cNvPr>
          <p:cNvSpPr>
            <a:spLocks noGrp="1"/>
          </p:cNvSpPr>
          <p:nvPr>
            <p:ph type="title"/>
          </p:nvPr>
        </p:nvSpPr>
        <p:spPr>
          <a:xfrm>
            <a:off x="913795" y="609599"/>
            <a:ext cx="10353762" cy="1379517"/>
          </a:xfrm>
        </p:spPr>
        <p:txBody>
          <a:bodyPr>
            <a:normAutofit fontScale="90000"/>
          </a:bodyPr>
          <a:lstStyle/>
          <a:p>
            <a:r>
              <a:rPr lang="en-US" sz="3500"/>
              <a:t>General Guidance:</a:t>
            </a:r>
            <a:br>
              <a:rPr lang="en-US" sz="3500"/>
            </a:br>
            <a:r>
              <a:rPr lang="en-US" sz="3500"/>
              <a:t>Measurement Conditions (All building types) Continued</a:t>
            </a:r>
            <a:br>
              <a:rPr lang="en-US" sz="2500"/>
            </a:br>
            <a:endParaRPr lang="en-US" sz="2500"/>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142542EF-E6E2-458D-9406-2292C6E31304}"/>
              </a:ext>
            </a:extLst>
          </p:cNvPr>
          <p:cNvSpPr>
            <a:spLocks noGrp="1"/>
          </p:cNvSpPr>
          <p:nvPr>
            <p:ph idx="1"/>
          </p:nvPr>
        </p:nvSpPr>
        <p:spPr>
          <a:xfrm>
            <a:off x="1235528" y="2481943"/>
            <a:ext cx="9710296" cy="3309258"/>
          </a:xfrm>
        </p:spPr>
        <p:txBody>
          <a:bodyPr>
            <a:normAutofit/>
          </a:bodyPr>
          <a:lstStyle/>
          <a:p>
            <a:pPr>
              <a:lnSpc>
                <a:spcPct val="100000"/>
              </a:lnSpc>
            </a:pPr>
            <a:r>
              <a:rPr lang="en-US" sz="2100"/>
              <a:t>Internal-external air exchange systems or air-to-air heat exchangers may be left on.</a:t>
            </a:r>
          </a:p>
          <a:p>
            <a:pPr>
              <a:lnSpc>
                <a:spcPct val="100000"/>
              </a:lnSpc>
            </a:pPr>
            <a:r>
              <a:rPr lang="en-US" sz="2100"/>
              <a:t>Any radon mitigation system should be left on during testing.</a:t>
            </a:r>
          </a:p>
          <a:p>
            <a:pPr>
              <a:lnSpc>
                <a:spcPct val="100000"/>
              </a:lnSpc>
            </a:pPr>
            <a:r>
              <a:rPr lang="en-US" sz="2100"/>
              <a:t>If there is going to be severe storms with high winds or rapidly changing barometric pressure do not conduct a short-term test lasting two or three days. </a:t>
            </a:r>
          </a:p>
          <a:p>
            <a:pPr>
              <a:lnSpc>
                <a:spcPct val="100000"/>
              </a:lnSpc>
            </a:pPr>
            <a:r>
              <a:rPr lang="en-US" sz="2100"/>
              <a:t>In southern climates, or a warm season the closed building conditions does satisfy the criteria listed above.</a:t>
            </a:r>
          </a:p>
          <a:p>
            <a:pPr>
              <a:lnSpc>
                <a:spcPct val="100000"/>
              </a:lnSpc>
            </a:pPr>
            <a:r>
              <a:rPr lang="en-US" sz="2100"/>
              <a:t>When normal living conditions does happen the closed building conditions must be verified and maintained more rigorously.</a:t>
            </a:r>
          </a:p>
          <a:p>
            <a:pPr>
              <a:lnSpc>
                <a:spcPct val="100000"/>
              </a:lnSpc>
            </a:pPr>
            <a:endParaRPr lang="en-US" sz="2100"/>
          </a:p>
        </p:txBody>
      </p:sp>
    </p:spTree>
    <p:extLst>
      <p:ext uri="{BB962C8B-B14F-4D97-AF65-F5344CB8AC3E}">
        <p14:creationId xmlns:p14="http://schemas.microsoft.com/office/powerpoint/2010/main" val="1087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C7DF2-1388-493C-9F7E-CD9E142C0F36}"/>
              </a:ext>
            </a:extLst>
          </p:cNvPr>
          <p:cNvSpPr>
            <a:spLocks noGrp="1"/>
          </p:cNvSpPr>
          <p:nvPr>
            <p:ph type="title"/>
          </p:nvPr>
        </p:nvSpPr>
        <p:spPr>
          <a:xfrm>
            <a:off x="913794" y="609599"/>
            <a:ext cx="2799465" cy="5273675"/>
          </a:xfrm>
        </p:spPr>
        <p:txBody>
          <a:bodyPr>
            <a:normAutofit/>
          </a:bodyPr>
          <a:lstStyle/>
          <a:p>
            <a:pPr algn="l"/>
            <a:r>
              <a:rPr lang="en-US" sz="3600"/>
              <a:t>General Guidance:</a:t>
            </a:r>
            <a:br>
              <a:rPr lang="en-US" sz="3600"/>
            </a:br>
            <a:r>
              <a:rPr lang="en-US" sz="3600"/>
              <a:t>Measurement Device Location Selection</a:t>
            </a:r>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5B1D9873-04DB-4E62-8FFB-E14396A67DC8}"/>
              </a:ext>
            </a:extLst>
          </p:cNvPr>
          <p:cNvGraphicFramePr>
            <a:graphicFrameLocks noGrp="1"/>
          </p:cNvGraphicFramePr>
          <p:nvPr>
            <p:ph idx="1"/>
            <p:extLst>
              <p:ext uri="{D42A27DB-BD31-4B8C-83A1-F6EECF244321}">
                <p14:modId xmlns:p14="http://schemas.microsoft.com/office/powerpoint/2010/main" val="3259321566"/>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485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C7DF2-1388-493C-9F7E-CD9E142C0F36}"/>
              </a:ext>
            </a:extLst>
          </p:cNvPr>
          <p:cNvSpPr>
            <a:spLocks noGrp="1"/>
          </p:cNvSpPr>
          <p:nvPr>
            <p:ph type="title"/>
          </p:nvPr>
        </p:nvSpPr>
        <p:spPr>
          <a:xfrm>
            <a:off x="913794" y="609599"/>
            <a:ext cx="2799465" cy="5273675"/>
          </a:xfrm>
        </p:spPr>
        <p:txBody>
          <a:bodyPr>
            <a:normAutofit/>
          </a:bodyPr>
          <a:lstStyle/>
          <a:p>
            <a:pPr algn="l"/>
            <a:r>
              <a:rPr lang="en-US" sz="3600"/>
              <a:t>General Guidance:</a:t>
            </a:r>
            <a:br>
              <a:rPr lang="en-US" sz="3600"/>
            </a:br>
            <a:r>
              <a:rPr lang="en-US" sz="3600"/>
              <a:t>Measurement Device Location Selection</a:t>
            </a:r>
            <a:br>
              <a:rPr lang="en-US" sz="3600"/>
            </a:br>
            <a:r>
              <a:rPr lang="en-US" sz="3600"/>
              <a:t>(Continued)</a:t>
            </a:r>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5B1D9873-04DB-4E62-8FFB-E14396A67DC8}"/>
              </a:ext>
            </a:extLst>
          </p:cNvPr>
          <p:cNvGraphicFramePr>
            <a:graphicFrameLocks noGrp="1"/>
          </p:cNvGraphicFramePr>
          <p:nvPr>
            <p:ph idx="1"/>
            <p:extLst>
              <p:ext uri="{D42A27DB-BD31-4B8C-83A1-F6EECF244321}">
                <p14:modId xmlns:p14="http://schemas.microsoft.com/office/powerpoint/2010/main" val="207146591"/>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520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6EE1B-6FFB-41B0-B82B-13B9D1357256}"/>
              </a:ext>
            </a:extLst>
          </p:cNvPr>
          <p:cNvSpPr>
            <a:spLocks noGrp="1"/>
          </p:cNvSpPr>
          <p:nvPr>
            <p:ph type="title"/>
          </p:nvPr>
        </p:nvSpPr>
        <p:spPr>
          <a:xfrm>
            <a:off x="913795" y="609600"/>
            <a:ext cx="10353762" cy="1257300"/>
          </a:xfrm>
        </p:spPr>
        <p:txBody>
          <a:bodyPr>
            <a:normAutofit/>
          </a:bodyPr>
          <a:lstStyle/>
          <a:p>
            <a:r>
              <a:rPr lang="en-US" sz="3900"/>
              <a:t>General Guidance:</a:t>
            </a:r>
            <a:br>
              <a:rPr lang="en-US" sz="3900"/>
            </a:br>
            <a:r>
              <a:rPr lang="en-US" sz="3900"/>
              <a:t>Documentation</a:t>
            </a:r>
          </a:p>
        </p:txBody>
      </p:sp>
      <p:sp>
        <p:nvSpPr>
          <p:cNvPr id="15" name="Content Placeholder 2">
            <a:extLst>
              <a:ext uri="{FF2B5EF4-FFF2-40B4-BE49-F238E27FC236}">
                <a16:creationId xmlns:a16="http://schemas.microsoft.com/office/drawing/2014/main" id="{74B8DB79-67B1-44E1-8DFB-6D2AE35BAE96}"/>
              </a:ext>
            </a:extLst>
          </p:cNvPr>
          <p:cNvSpPr>
            <a:spLocks noGrp="1"/>
          </p:cNvSpPr>
          <p:nvPr>
            <p:ph idx="1"/>
          </p:nvPr>
        </p:nvSpPr>
        <p:spPr>
          <a:xfrm>
            <a:off x="913795" y="2132822"/>
            <a:ext cx="5546272" cy="3658378"/>
          </a:xfrm>
        </p:spPr>
        <p:txBody>
          <a:bodyPr anchor="ctr">
            <a:normAutofit/>
          </a:bodyPr>
          <a:lstStyle/>
          <a:p>
            <a:pPr>
              <a:lnSpc>
                <a:spcPct val="100000"/>
              </a:lnSpc>
            </a:pPr>
            <a:r>
              <a:rPr lang="en-US" sz="1600"/>
              <a:t>The operator must use a permanent log to record information about the measurement for data interpretation and comparison. </a:t>
            </a:r>
          </a:p>
          <a:p>
            <a:pPr>
              <a:lnSpc>
                <a:spcPct val="100000"/>
              </a:lnSpc>
            </a:pPr>
            <a:r>
              <a:rPr lang="en-US" sz="1600"/>
              <a:t>Radon decay product measurements need to be recorded in Working Levels (WL). The WL value is converted to a radon concentration which is reported to the homeowner, it should be stated that this approximate conversion is based on a 50 percent equilibrium ratio. The report should indicate that the ratio is typical of home environments. Indoor environments such as schools or workplaces could have a different and carrying relationship with the radon and decay products. </a:t>
            </a:r>
          </a:p>
        </p:txBody>
      </p:sp>
      <p:sp>
        <p:nvSpPr>
          <p:cNvPr id="11" name="Oval 10">
            <a:extLst>
              <a:ext uri="{FF2B5EF4-FFF2-40B4-BE49-F238E27FC236}">
                <a16:creationId xmlns:a16="http://schemas.microsoft.com/office/drawing/2014/main" id="{41906B47-AD79-4406-8047-7B0C1BC1CF23}"/>
              </a:ext>
            </a:extLst>
          </p:cNvPr>
          <p:cNvSpPr/>
          <p:nvPr/>
        </p:nvSpPr>
        <p:spPr>
          <a:xfrm>
            <a:off x="7470289" y="2132822"/>
            <a:ext cx="3258006" cy="3258006"/>
          </a:xfrm>
          <a:prstGeom prst="ellipse">
            <a:avLst/>
          </a:prstGeom>
          <a:solidFill>
            <a:prstClr val="ltGray"/>
          </a:solidFill>
        </p:spPr>
      </p:sp>
      <p:sp>
        <p:nvSpPr>
          <p:cNvPr id="12" name="Partial Circle 11">
            <a:extLst>
              <a:ext uri="{FF2B5EF4-FFF2-40B4-BE49-F238E27FC236}">
                <a16:creationId xmlns:a16="http://schemas.microsoft.com/office/drawing/2014/main" id="{F1AAF0E4-57DF-4E98-AAAF-4475A12BF8C2}"/>
              </a:ext>
            </a:extLst>
          </p:cNvPr>
          <p:cNvSpPr/>
          <p:nvPr/>
        </p:nvSpPr>
        <p:spPr>
          <a:xfrm>
            <a:off x="7470289" y="2132822"/>
            <a:ext cx="3258006" cy="3258006"/>
          </a:xfrm>
          <a:prstGeom prst="pie">
            <a:avLst>
              <a:gd name="adj1" fmla="val 16200000"/>
              <a:gd name="adj2" fmla="val 5400000"/>
            </a:avLst>
          </a:prstGeom>
          <a:solidFill>
            <a:schemeClr val="accent1"/>
          </a:solidFill>
        </p:spPr>
      </p:sp>
      <p:sp>
        <p:nvSpPr>
          <p:cNvPr id="13" name="Oval 12">
            <a:extLst>
              <a:ext uri="{FF2B5EF4-FFF2-40B4-BE49-F238E27FC236}">
                <a16:creationId xmlns:a16="http://schemas.microsoft.com/office/drawing/2014/main" id="{5DBB4973-5F3D-4DC6-8F81-0EEA4A3B5F0C}"/>
              </a:ext>
            </a:extLst>
          </p:cNvPr>
          <p:cNvSpPr/>
          <p:nvPr/>
        </p:nvSpPr>
        <p:spPr>
          <a:xfrm>
            <a:off x="7714639" y="2377172"/>
            <a:ext cx="2769306" cy="2769306"/>
          </a:xfrm>
          <a:prstGeom prst="ellipse">
            <a:avLst/>
          </a:prstGeom>
          <a:solidFill>
            <a:prstClr val="white"/>
          </a:solidFill>
        </p:spPr>
      </p:sp>
      <p:pic>
        <p:nvPicPr>
          <p:cNvPr id="16" name="Graphic 6" descr="Radioactive">
            <a:extLst>
              <a:ext uri="{FF2B5EF4-FFF2-40B4-BE49-F238E27FC236}">
                <a16:creationId xmlns:a16="http://schemas.microsoft.com/office/drawing/2014/main" id="{80836E82-31B6-433C-BD5F-1DACF2A9F3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4470" y="2817003"/>
            <a:ext cx="1889644" cy="1889644"/>
          </a:xfrm>
          <a:prstGeom prst="rect">
            <a:avLst/>
          </a:prstGeom>
          <a:solidFill>
            <a:prstClr val="white"/>
          </a:solidFill>
        </p:spPr>
      </p:pic>
    </p:spTree>
    <p:extLst>
      <p:ext uri="{BB962C8B-B14F-4D97-AF65-F5344CB8AC3E}">
        <p14:creationId xmlns:p14="http://schemas.microsoft.com/office/powerpoint/2010/main" val="162430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4AB42-0B83-42ED-8C91-75AD9D5B0285}"/>
              </a:ext>
            </a:extLst>
          </p:cNvPr>
          <p:cNvSpPr>
            <a:spLocks noGrp="1"/>
          </p:cNvSpPr>
          <p:nvPr>
            <p:ph type="title"/>
          </p:nvPr>
        </p:nvSpPr>
        <p:spPr>
          <a:xfrm>
            <a:off x="913795" y="609600"/>
            <a:ext cx="10353762" cy="1164772"/>
          </a:xfrm>
        </p:spPr>
        <p:txBody>
          <a:bodyPr>
            <a:normAutofit/>
          </a:bodyPr>
          <a:lstStyle/>
          <a:p>
            <a:r>
              <a:rPr lang="en-US" sz="3900"/>
              <a:t>General Guidance:</a:t>
            </a:r>
            <a:br>
              <a:rPr lang="en-US" sz="3900"/>
            </a:br>
            <a:r>
              <a:rPr lang="en-US" sz="3900"/>
              <a:t>Documentation (Continued)</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F45E5F63-88E0-41AE-B7DD-D8D9BB9847B7}"/>
              </a:ext>
            </a:extLst>
          </p:cNvPr>
          <p:cNvSpPr>
            <a:spLocks noGrp="1"/>
          </p:cNvSpPr>
          <p:nvPr>
            <p:ph idx="1"/>
          </p:nvPr>
        </p:nvSpPr>
        <p:spPr>
          <a:xfrm>
            <a:off x="1235528" y="2481943"/>
            <a:ext cx="9710296" cy="3309258"/>
          </a:xfrm>
        </p:spPr>
        <p:txBody>
          <a:bodyPr>
            <a:normAutofit/>
          </a:bodyPr>
          <a:lstStyle/>
          <a:p>
            <a:pPr marL="36830" indent="0">
              <a:lnSpc>
                <a:spcPct val="100000"/>
              </a:lnSpc>
              <a:buNone/>
            </a:pPr>
            <a:r>
              <a:rPr lang="en-US" sz="1600"/>
              <a:t>The following lists may be used to satisfy accepted measurement methods:</a:t>
            </a:r>
            <a:endParaRPr lang="en-US"/>
          </a:p>
          <a:p>
            <a:pPr indent="-305435">
              <a:lnSpc>
                <a:spcPct val="100000"/>
              </a:lnSpc>
              <a:buFont typeface="Wingdings" panose="05000000000000000000" pitchFamily="2" charset="2"/>
              <a:buChar char="v"/>
            </a:pPr>
            <a:r>
              <a:rPr lang="en-US" sz="1600"/>
              <a:t>Dates, start, and stop times of testing.</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panose="05000000000000000000" pitchFamily="2" charset="2"/>
              <a:buChar char="v"/>
            </a:pPr>
            <a:r>
              <a:rPr lang="en-US" sz="1600"/>
              <a:t>Standardized measurement conditions are satisfied.</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panose="05000000000000000000" pitchFamily="2" charset="2"/>
              <a:buChar char="v"/>
            </a:pPr>
            <a:r>
              <a:rPr lang="en-US" sz="1600"/>
              <a:t>Exact location of the device, on a diagram of the room and building.</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panose="05000000000000000000" pitchFamily="2" charset="2"/>
              <a:buChar char="v"/>
            </a:pPr>
            <a:r>
              <a:rPr lang="en-US" sz="1600"/>
              <a:t>Type of building, heating system, crawl space, or basement, if occupants smoke, humidifiers, air filters, electrostatic precipitators, or clothes dryers should be listed. </a:t>
            </a:r>
          </a:p>
          <a:p>
            <a:pPr indent="-305435">
              <a:lnSpc>
                <a:spcPct val="100000"/>
              </a:lnSpc>
              <a:buFont typeface="Wingdings" panose="05000000000000000000" pitchFamily="2" charset="2"/>
              <a:buChar char="v"/>
            </a:pPr>
            <a:r>
              <a:rPr lang="en-US" sz="1600"/>
              <a:t>Serial number and manufacturer of detector. </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panose="05000000000000000000" pitchFamily="2" charset="2"/>
              <a:buChar char="v"/>
            </a:pPr>
            <a:r>
              <a:rPr lang="en-US" sz="1600"/>
              <a:t>Code number or description which identifies customer, building, room, and sampling position.</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buFont typeface="Wingdings" panose="05000000000000000000" pitchFamily="2" charset="2"/>
              <a:buChar char="v"/>
            </a:pPr>
            <a:r>
              <a:rPr lang="en-US" sz="1600"/>
              <a:t>Crawl space vents condition if open or closed. </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50626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3580C-EBEA-43A6-943F-A0FF5431BD96}"/>
              </a:ext>
            </a:extLst>
          </p:cNvPr>
          <p:cNvSpPr>
            <a:spLocks noGrp="1"/>
          </p:cNvSpPr>
          <p:nvPr>
            <p:ph type="title"/>
          </p:nvPr>
        </p:nvSpPr>
        <p:spPr>
          <a:xfrm>
            <a:off x="913795" y="609599"/>
            <a:ext cx="5978072" cy="1481150"/>
          </a:xfrm>
        </p:spPr>
        <p:txBody>
          <a:bodyPr>
            <a:normAutofit/>
          </a:bodyPr>
          <a:lstStyle/>
          <a:p>
            <a:r>
              <a:rPr lang="en-US" sz="3200"/>
              <a:t>Requirements Specific to Measurement:</a:t>
            </a:r>
            <a:br>
              <a:rPr lang="en-US" sz="3200"/>
            </a:br>
            <a:r>
              <a:rPr lang="en-US" sz="3200"/>
              <a:t>Service Providers </a:t>
            </a:r>
          </a:p>
        </p:txBody>
      </p:sp>
      <p:sp>
        <p:nvSpPr>
          <p:cNvPr id="3" name="Content Placeholder 2">
            <a:extLst>
              <a:ext uri="{FF2B5EF4-FFF2-40B4-BE49-F238E27FC236}">
                <a16:creationId xmlns:a16="http://schemas.microsoft.com/office/drawing/2014/main" id="{88F670F5-3B51-4EE9-B17E-3E8BF783AE1F}"/>
              </a:ext>
            </a:extLst>
          </p:cNvPr>
          <p:cNvSpPr>
            <a:spLocks noGrp="1"/>
          </p:cNvSpPr>
          <p:nvPr>
            <p:ph idx="1"/>
          </p:nvPr>
        </p:nvSpPr>
        <p:spPr>
          <a:xfrm>
            <a:off x="913795" y="2279176"/>
            <a:ext cx="5978072" cy="3415672"/>
          </a:xfrm>
        </p:spPr>
        <p:txBody>
          <a:bodyPr anchor="ctr">
            <a:normAutofit/>
          </a:bodyPr>
          <a:lstStyle/>
          <a:p>
            <a:pPr indent="-305435">
              <a:lnSpc>
                <a:spcPct val="100000"/>
              </a:lnSpc>
            </a:pPr>
            <a:r>
              <a:rPr lang="en-US" sz="1600"/>
              <a:t>Individuals and organizations providing analytical services must meet NRPP requirements for analytical measurement service providers. Analytical measurement services are defined as radon measurement services or activities, at a specific business location, that include the capability to extract, read, analyze, or manipulate radon/WL data from the measurement device(s) and calculate the final concentration for the client test report. These capabilities include, but are not limited to, reading and recording initial and final electret voltages, printing CM data tapes, recording radon or WL concentrations from a data window, or downloading the radon/WL data to a PC for test report generation. </a:t>
            </a:r>
          </a:p>
        </p:txBody>
      </p:sp>
      <p:pic>
        <p:nvPicPr>
          <p:cNvPr id="12" name="Picture 4" descr="Graph on document with pen">
            <a:extLst>
              <a:ext uri="{FF2B5EF4-FFF2-40B4-BE49-F238E27FC236}">
                <a16:creationId xmlns:a16="http://schemas.microsoft.com/office/drawing/2014/main" id="{BB04EBB8-5A99-4258-8748-0766CB02BFCC}"/>
              </a:ext>
            </a:extLst>
          </p:cNvPr>
          <p:cNvPicPr>
            <a:picLocks noChangeAspect="1"/>
          </p:cNvPicPr>
          <p:nvPr/>
        </p:nvPicPr>
        <p:blipFill rotWithShape="1">
          <a:blip r:embed="rId3"/>
          <a:srcRect l="34613" r="20890" b="-1"/>
          <a:stretch/>
        </p:blipFill>
        <p:spPr>
          <a:xfrm>
            <a:off x="7620351" y="10"/>
            <a:ext cx="4571649" cy="6857990"/>
          </a:xfrm>
          <a:prstGeom prst="rect">
            <a:avLst/>
          </a:prstGeom>
        </p:spPr>
      </p:pic>
      <p:pic>
        <p:nvPicPr>
          <p:cNvPr id="11"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334387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70BF5-3332-444D-B17C-3E0FE33E59CE}"/>
              </a:ext>
            </a:extLst>
          </p:cNvPr>
          <p:cNvSpPr>
            <a:spLocks noGrp="1"/>
          </p:cNvSpPr>
          <p:nvPr>
            <p:ph type="title"/>
          </p:nvPr>
        </p:nvSpPr>
        <p:spPr>
          <a:xfrm>
            <a:off x="913795" y="609600"/>
            <a:ext cx="10353762" cy="1164772"/>
          </a:xfrm>
        </p:spPr>
        <p:txBody>
          <a:bodyPr>
            <a:normAutofit/>
          </a:bodyPr>
          <a:lstStyle/>
          <a:p>
            <a:r>
              <a:rPr lang="en-US" sz="3900"/>
              <a:t>Requirements Specific to Measurement:</a:t>
            </a:r>
            <a:br>
              <a:rPr lang="en-US" sz="3900"/>
            </a:br>
            <a:r>
              <a:rPr lang="en-US" sz="3900"/>
              <a:t>Service Providers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D1684DD8-A274-4187-AE8A-D54592CBF5F1}"/>
              </a:ext>
            </a:extLst>
          </p:cNvPr>
          <p:cNvSpPr>
            <a:spLocks noGrp="1"/>
          </p:cNvSpPr>
          <p:nvPr>
            <p:ph idx="1"/>
          </p:nvPr>
        </p:nvSpPr>
        <p:spPr>
          <a:xfrm>
            <a:off x="1235528" y="2481943"/>
            <a:ext cx="9710296" cy="3309258"/>
          </a:xfrm>
        </p:spPr>
        <p:txBody>
          <a:bodyPr>
            <a:normAutofit/>
          </a:bodyPr>
          <a:lstStyle/>
          <a:p>
            <a:pPr>
              <a:lnSpc>
                <a:spcPct val="100000"/>
              </a:lnSpc>
            </a:pPr>
            <a:r>
              <a:rPr lang="en-US"/>
              <a:t>Individuals that are involved in any other part of a residential measurement, including consultation, placement, retrieval, etc., are listed for residential measurements services. Individuals that provide both analytical and residential services must apply to each category separately, unless his/her employer possesses an organizational listing for analytical measurement services for the specific device being used. Although EPA determines proficiency only for residential radon services, this does not preclude participants from offering non-residential radon measurement services which utilize knowledge or capabilities as demonstrated in the NRPP.</a:t>
            </a:r>
          </a:p>
        </p:txBody>
      </p:sp>
    </p:spTree>
    <p:extLst>
      <p:ext uri="{BB962C8B-B14F-4D97-AF65-F5344CB8AC3E}">
        <p14:creationId xmlns:p14="http://schemas.microsoft.com/office/powerpoint/2010/main" val="1833231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8266C-9B46-4089-9AC4-06A1EBD30B0F}"/>
              </a:ext>
            </a:extLst>
          </p:cNvPr>
          <p:cNvSpPr>
            <a:spLocks noGrp="1"/>
          </p:cNvSpPr>
          <p:nvPr>
            <p:ph type="title"/>
          </p:nvPr>
        </p:nvSpPr>
        <p:spPr>
          <a:xfrm>
            <a:off x="913795" y="609600"/>
            <a:ext cx="10353762" cy="1164772"/>
          </a:xfrm>
        </p:spPr>
        <p:txBody>
          <a:bodyPr>
            <a:normAutofit/>
          </a:bodyPr>
          <a:lstStyle/>
          <a:p>
            <a:r>
              <a:rPr lang="en-US" sz="3200"/>
              <a:t>Requirements Specific to Measurement Service Providers:</a:t>
            </a:r>
            <a:br>
              <a:rPr lang="en-US" sz="3200"/>
            </a:br>
            <a:r>
              <a:rPr lang="en-US" sz="3200"/>
              <a:t>Analytical Measurement Services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8B46CFE6-D431-41D5-A21C-E0D69B1E84AB}"/>
              </a:ext>
            </a:extLst>
          </p:cNvPr>
          <p:cNvSpPr>
            <a:spLocks noGrp="1"/>
          </p:cNvSpPr>
          <p:nvPr>
            <p:ph idx="1"/>
          </p:nvPr>
        </p:nvSpPr>
        <p:spPr>
          <a:xfrm>
            <a:off x="1235528" y="2481943"/>
            <a:ext cx="9710296" cy="3309258"/>
          </a:xfrm>
        </p:spPr>
        <p:txBody>
          <a:bodyPr>
            <a:normAutofit/>
          </a:bodyPr>
          <a:lstStyle/>
          <a:p>
            <a:pPr indent="-305435">
              <a:lnSpc>
                <a:spcPct val="100000"/>
              </a:lnSpc>
            </a:pPr>
            <a:r>
              <a:rPr lang="en-US" sz="1600"/>
              <a:t>Those offering radon measurement services that include the capability to analyze or read radon measurement devices provide analytical measurement services. These listings are for the organization or individuals and are device specific. Device performance tests are required for such a participant to become listed. This test is scheduled once an Application has been accepted and the appropriate user fees paid. The test allows participants to demonstrate their ability to analyze accurately the level of radon to which their device(s) was exposed and to report the correct results. Successful participants are listed for a particular radon measurement device. Participants must have their listed devices calibrated at least annually to maintain their listing. They must also operate using an acceptable quality assurance plan (QAP), and meet other requirements described below. Successful participants are EPA listed and are issued Listing Letters to that effect. Participants may be listed for more than one brand/model/type of device if they meet the requirements and pay the appropriate user fees for each brand/model/type of device. </a:t>
            </a:r>
          </a:p>
        </p:txBody>
      </p:sp>
    </p:spTree>
    <p:extLst>
      <p:ext uri="{BB962C8B-B14F-4D97-AF65-F5344CB8AC3E}">
        <p14:creationId xmlns:p14="http://schemas.microsoft.com/office/powerpoint/2010/main" val="54169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a:ea typeface="+mn-ea"/>
              <a:cs typeface="+mn-cs"/>
            </a:endParaRPr>
          </a:p>
        </p:txBody>
      </p:sp>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8622" y="10"/>
            <a:ext cx="6096000" cy="6857990"/>
          </a:xfrm>
          <a:prstGeom prst="rect">
            <a:avLst/>
          </a:prstGeom>
        </p:spPr>
      </p:pic>
      <p:pic>
        <p:nvPicPr>
          <p:cNvPr id="57" name="Picture 5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6900493" y="609600"/>
            <a:ext cx="4538124" cy="970450"/>
          </a:xfrm>
        </p:spPr>
        <p:txBody>
          <a:bodyPr anchor="b">
            <a:normAutofit fontScale="90000"/>
          </a:bodyPr>
          <a:lstStyle/>
          <a:p>
            <a:pPr algn="l"/>
            <a:br>
              <a:rPr lang="en-US" sz="4000"/>
            </a:br>
            <a:r>
              <a:rPr lang="en-US" sz="4000"/>
              <a:t>Course Objectives:	</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idx="1"/>
          </p:nvPr>
        </p:nvSpPr>
        <p:spPr>
          <a:xfrm>
            <a:off x="6900493" y="1732449"/>
            <a:ext cx="4403596" cy="4058751"/>
          </a:xfrm>
        </p:spPr>
        <p:txBody>
          <a:bodyPr anchor="t">
            <a:normAutofit/>
          </a:bodyPr>
          <a:lstStyle/>
          <a:p>
            <a:pPr lvl="0" indent="-305435">
              <a:buFont typeface="Wingdings" panose="05000000000000000000" pitchFamily="2" charset="2"/>
              <a:buChar char="v"/>
            </a:pPr>
            <a:r>
              <a:rPr lang="en-US" sz="2400"/>
              <a:t>Understanding the operation of CRM-510LP</a:t>
            </a:r>
            <a:endParaRPr lang="en-US"/>
          </a:p>
          <a:p>
            <a:pPr indent="-305435">
              <a:buFont typeface="Wingdings" panose="05000000000000000000" pitchFamily="2" charset="2"/>
              <a:buChar char="v"/>
            </a:pPr>
            <a:r>
              <a:rPr lang="en-US" sz="2400"/>
              <a:t>Answer questions for operator</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buFont typeface="Wingdings" panose="05000000000000000000" pitchFamily="2" charset="2"/>
              <a:buChar char="v"/>
            </a:pPr>
            <a:r>
              <a:rPr lang="en-US" sz="2400">
                <a:ln>
                  <a:solidFill>
                    <a:prstClr val="black">
                      <a:lumMod val="75000"/>
                      <a:lumOff val="25000"/>
                      <a:alpha val="10000"/>
                    </a:prstClr>
                  </a:solidFill>
                </a:ln>
                <a:effectLst>
                  <a:outerShdw blurRad="9525" dist="25400" dir="14640000" algn="tl" rotWithShape="0">
                    <a:prstClr val="black">
                      <a:alpha val="30000"/>
                    </a:prstClr>
                  </a:outerShdw>
                </a:effectLst>
              </a:rPr>
              <a:t>Industry updates</a:t>
            </a:r>
          </a:p>
          <a:p>
            <a:pPr lvl="0" indent="-305435">
              <a:buFont typeface="Wingdings" panose="05000000000000000000" pitchFamily="2" charset="2"/>
              <a:buChar char="v"/>
            </a:pPr>
            <a:r>
              <a:rPr lang="en-US" sz="2400"/>
              <a:t>Hands-on training</a:t>
            </a:r>
          </a:p>
          <a:p>
            <a:pPr lvl="0" indent="-305435">
              <a:buFont typeface="Wingdings" panose="05000000000000000000" pitchFamily="2" charset="2"/>
              <a:buChar char="v"/>
            </a:pPr>
            <a:r>
              <a:rPr lang="en-US" sz="2400"/>
              <a:t>Certificate of proficiency</a:t>
            </a:r>
          </a:p>
          <a:p>
            <a:pPr lvl="0" indent="-305435">
              <a:buFont typeface="Wingdings" panose="05000000000000000000" pitchFamily="2" charset="2"/>
              <a:buChar char="v"/>
            </a:pPr>
            <a:r>
              <a:rPr lang="en-US" sz="2400"/>
              <a:t>Continuing education credits</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220235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C1C8C-A6A4-46AF-BB27-681CB1888C41}"/>
              </a:ext>
            </a:extLst>
          </p:cNvPr>
          <p:cNvSpPr>
            <a:spLocks noGrp="1"/>
          </p:cNvSpPr>
          <p:nvPr>
            <p:ph type="title"/>
          </p:nvPr>
        </p:nvSpPr>
        <p:spPr>
          <a:xfrm>
            <a:off x="913795" y="609600"/>
            <a:ext cx="10353762" cy="1164772"/>
          </a:xfrm>
        </p:spPr>
        <p:txBody>
          <a:bodyPr>
            <a:normAutofit/>
          </a:bodyPr>
          <a:lstStyle/>
          <a:p>
            <a:r>
              <a:rPr lang="en-US" sz="3200"/>
              <a:t>Requirements Specific to Measurement Service Providers:</a:t>
            </a:r>
            <a:br>
              <a:rPr lang="en-US" sz="3200"/>
            </a:br>
            <a:r>
              <a:rPr lang="en-US" sz="3200"/>
              <a:t>Residential Measurement Services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425BCDC5-F833-4090-823F-5A7FEDCC52CB}"/>
              </a:ext>
            </a:extLst>
          </p:cNvPr>
          <p:cNvSpPr>
            <a:spLocks noGrp="1"/>
          </p:cNvSpPr>
          <p:nvPr>
            <p:ph idx="1"/>
          </p:nvPr>
        </p:nvSpPr>
        <p:spPr>
          <a:xfrm>
            <a:off x="1235528" y="2481943"/>
            <a:ext cx="9710296" cy="3309258"/>
          </a:xfrm>
        </p:spPr>
        <p:txBody>
          <a:bodyPr>
            <a:normAutofit/>
          </a:bodyPr>
          <a:lstStyle/>
          <a:p>
            <a:r>
              <a:rPr lang="en-US"/>
              <a:t>The residential measurement service component of the NRPP evaluates the ability of individuals who enter the home to provide reliable radon measurement services in the home. This service may include consulting with the homeowner or realtor, placing and retrieving measurement devices, and/or providing the consumer with measurement results. To qualify for listing, individuals must pass a Measurement Exam and complete continuing education requirements every two years. Successful participants are EPA listed and are issued photo ID cards. </a:t>
            </a:r>
          </a:p>
        </p:txBody>
      </p:sp>
    </p:spTree>
    <p:extLst>
      <p:ext uri="{BB962C8B-B14F-4D97-AF65-F5344CB8AC3E}">
        <p14:creationId xmlns:p14="http://schemas.microsoft.com/office/powerpoint/2010/main" val="2203605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DA5BC-8BB8-4A07-A19D-C26567EA83C3}"/>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 </a:t>
            </a:r>
            <a:br>
              <a:rPr lang="en-US" sz="3200"/>
            </a:br>
            <a:endParaRPr lang="en-US" sz="3200"/>
          </a:p>
        </p:txBody>
      </p:sp>
      <p:pic>
        <p:nvPicPr>
          <p:cNvPr id="18"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EAC6D1BD-7B49-4AB5-AE0B-FF5916CB5B8C}"/>
              </a:ext>
            </a:extLst>
          </p:cNvPr>
          <p:cNvSpPr>
            <a:spLocks noGrp="1"/>
          </p:cNvSpPr>
          <p:nvPr>
            <p:ph idx="1"/>
          </p:nvPr>
        </p:nvSpPr>
        <p:spPr>
          <a:xfrm>
            <a:off x="1235528" y="2481943"/>
            <a:ext cx="9710296" cy="3309258"/>
          </a:xfrm>
        </p:spPr>
        <p:txBody>
          <a:bodyPr>
            <a:normAutofit/>
          </a:bodyPr>
          <a:lstStyle/>
          <a:p>
            <a:pPr indent="-305435">
              <a:buFont typeface="Wingdings" panose="05000000000000000000" pitchFamily="2" charset="2"/>
              <a:buChar char="v"/>
            </a:pPr>
            <a:r>
              <a:rPr lang="en-US"/>
              <a:t>Adherence to all the following requirements constitutes an EPA-conforming measurement. </a:t>
            </a:r>
          </a:p>
          <a:p>
            <a:pPr indent="-305435">
              <a:buFont typeface="Wingdings" panose="05000000000000000000" pitchFamily="2" charset="2"/>
              <a:buChar char="v"/>
            </a:pPr>
            <a:r>
              <a:rPr lang="en-US"/>
              <a:t>Participants involved with real estate transactions must follow all described procedures in this section. As well as all requirements in the EPA's Protocols for Radon and Radon Decay Product Measurements in Homes.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417770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C2F1C-BF15-44D5-95BC-65242B07152F}"/>
              </a:ext>
            </a:extLst>
          </p:cNvPr>
          <p:cNvSpPr>
            <a:spLocks noGrp="1"/>
          </p:cNvSpPr>
          <p:nvPr>
            <p:ph type="title"/>
          </p:nvPr>
        </p:nvSpPr>
        <p:spPr>
          <a:xfrm>
            <a:off x="913795" y="609600"/>
            <a:ext cx="10353762" cy="1257300"/>
          </a:xfrm>
        </p:spPr>
        <p:txBody>
          <a:bodyPr>
            <a:normAutofit/>
          </a:bodyPr>
          <a:lstStyle/>
          <a:p>
            <a:r>
              <a:rPr lang="en-US" sz="3200"/>
              <a:t>Program Requirements for Measurement Service Providers:</a:t>
            </a:r>
            <a:br>
              <a:rPr lang="en-US" sz="3200"/>
            </a:br>
            <a:r>
              <a:rPr lang="en-US" sz="3200"/>
              <a:t>Develop and Implement a Quality Assurance Plan (QAP) </a:t>
            </a:r>
          </a:p>
        </p:txBody>
      </p:sp>
      <p:sp>
        <p:nvSpPr>
          <p:cNvPr id="3" name="Content Placeholder 2">
            <a:extLst>
              <a:ext uri="{FF2B5EF4-FFF2-40B4-BE49-F238E27FC236}">
                <a16:creationId xmlns:a16="http://schemas.microsoft.com/office/drawing/2014/main" id="{1BA356F9-3C36-4C6D-9FCA-75D10C0474A1}"/>
              </a:ext>
            </a:extLst>
          </p:cNvPr>
          <p:cNvSpPr>
            <a:spLocks noGrp="1"/>
          </p:cNvSpPr>
          <p:nvPr>
            <p:ph idx="1"/>
          </p:nvPr>
        </p:nvSpPr>
        <p:spPr>
          <a:xfrm>
            <a:off x="913795" y="2132822"/>
            <a:ext cx="5546272" cy="3658378"/>
          </a:xfrm>
        </p:spPr>
        <p:txBody>
          <a:bodyPr anchor="ctr">
            <a:normAutofit/>
          </a:bodyPr>
          <a:lstStyle/>
          <a:p>
            <a:pPr marL="36900" indent="0">
              <a:lnSpc>
                <a:spcPct val="100000"/>
              </a:lnSpc>
              <a:buNone/>
            </a:pPr>
            <a:r>
              <a:rPr lang="en-US" sz="1600"/>
              <a:t>During participation in the program all analytical measurement and residential measurement service participants are all required to develop, operate by, and maintain QAPs. This is an entrance and continuing requirement. Participants with analytical capabilities for each device that is listed with the company must have a QAP. When a participant applies to add a device to the listing, they must update the QAP. The participant must provide a QAP with details, practices, and procedures unique to the devices that provide radon measurement services. Residential measurement service providers that provide consumers with radon measurement services must have a QAP that is appropriate to any device. The QAP can be either the residential or analysis service providers. </a:t>
            </a:r>
          </a:p>
        </p:txBody>
      </p:sp>
      <p:pic>
        <p:nvPicPr>
          <p:cNvPr id="18" name="Graphic 6" descr="Bar chart">
            <a:extLst>
              <a:ext uri="{FF2B5EF4-FFF2-40B4-BE49-F238E27FC236}">
                <a16:creationId xmlns:a16="http://schemas.microsoft.com/office/drawing/2014/main" id="{B5260848-AEB1-48B4-9EFB-D2975BA7C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0289" y="2132822"/>
            <a:ext cx="3258006" cy="3258006"/>
          </a:xfrm>
          <a:prstGeom prst="rect">
            <a:avLst/>
          </a:prstGeom>
        </p:spPr>
      </p:pic>
    </p:spTree>
    <p:extLst>
      <p:ext uri="{BB962C8B-B14F-4D97-AF65-F5344CB8AC3E}">
        <p14:creationId xmlns:p14="http://schemas.microsoft.com/office/powerpoint/2010/main" val="273100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72397-188E-44DD-BB87-2E47844E1C7A}"/>
              </a:ext>
            </a:extLst>
          </p:cNvPr>
          <p:cNvSpPr>
            <a:spLocks noGrp="1"/>
          </p:cNvSpPr>
          <p:nvPr>
            <p:ph type="title"/>
          </p:nvPr>
        </p:nvSpPr>
        <p:spPr>
          <a:xfrm>
            <a:off x="913795" y="609600"/>
            <a:ext cx="10353762" cy="1164772"/>
          </a:xfrm>
        </p:spPr>
        <p:txBody>
          <a:bodyPr>
            <a:normAutofit/>
          </a:bodyPr>
          <a:lstStyle/>
          <a:p>
            <a: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Program Requirements for Measurement Service Providers:</a:t>
            </a:r>
            <a:b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br>
            <a: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Develop and Implement a Quality Assurance Plan (QAP) </a:t>
            </a:r>
            <a:b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br>
            <a:r>
              <a:rPr lang="en-US" sz="2500">
                <a:ln>
                  <a:solidFill>
                    <a:prstClr val="black">
                      <a:lumMod val="75000"/>
                      <a:lumOff val="25000"/>
                      <a:alpha val="10000"/>
                    </a:prstClr>
                  </a:solidFill>
                </a:ln>
                <a:effectLst>
                  <a:outerShdw blurRad="9525" dist="25400" dir="14640000" algn="tl" rotWithShape="0">
                    <a:prstClr val="black">
                      <a:alpha val="30000"/>
                    </a:prstClr>
                  </a:outerShdw>
                </a:effectLst>
              </a:rPr>
              <a:t>(Continued)</a:t>
            </a:r>
            <a:endParaRPr lang="en-US" sz="2500"/>
          </a:p>
        </p:txBody>
      </p:sp>
      <p:pic>
        <p:nvPicPr>
          <p:cNvPr id="20" name="Picture 16">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9B9FA413-2615-4269-B2C5-99FB8D40B9A0}"/>
              </a:ext>
            </a:extLst>
          </p:cNvPr>
          <p:cNvSpPr>
            <a:spLocks noGrp="1"/>
          </p:cNvSpPr>
          <p:nvPr>
            <p:ph idx="1"/>
          </p:nvPr>
        </p:nvSpPr>
        <p:spPr>
          <a:xfrm>
            <a:off x="1235528" y="2481943"/>
            <a:ext cx="9710296" cy="3309258"/>
          </a:xfrm>
        </p:spPr>
        <p:txBody>
          <a:bodyPr>
            <a:normAutofit/>
          </a:bodyPr>
          <a:lstStyle/>
          <a:p>
            <a:pPr marL="37465" indent="0">
              <a:buNone/>
            </a:pPr>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At a minimum, QAPs developed by analytical measurement service providers must address all four of the elements discussed in the following slides. QAPs developed by residential measurement service providers that do not partake in any analytical services do not need to have a calibration section, however, the QAP must address the three remaining topics mentioned on the next slides. The EPA will emphasize these elements when reviewing and approving a participant’s QAP.</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135374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5D8D4-B4A8-492E-9B21-05145F191CD4}"/>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Chain of Custody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6553B8CE-EA21-4F6C-A584-28314D1A9790}"/>
              </a:ext>
            </a:extLst>
          </p:cNvPr>
          <p:cNvSpPr>
            <a:spLocks noGrp="1"/>
          </p:cNvSpPr>
          <p:nvPr>
            <p:ph idx="1"/>
          </p:nvPr>
        </p:nvSpPr>
        <p:spPr>
          <a:xfrm>
            <a:off x="1235528" y="2481943"/>
            <a:ext cx="9710296" cy="3309258"/>
          </a:xfrm>
        </p:spPr>
        <p:txBody>
          <a:bodyPr>
            <a:normAutofit/>
          </a:bodyPr>
          <a:lstStyle/>
          <a:p>
            <a:pPr>
              <a:lnSpc>
                <a:spcPct val="100000"/>
              </a:lnSpc>
            </a:pPr>
            <a:r>
              <a:rPr lang="en-US" sz="2000"/>
              <a:t>The QAP must demonstrate custody procedures for tracking specific measurement devices. All measurements performed in accordance with EPA procedures should have supporting documentation which provides complete chain-of-custody information including NRPP identification number of the analytical and residential measurement service providers. Residential measurement service providers must keep a record of all analytical measurement service providers that they use. This record should document the device(s) used and the NRPP ID number of the EPA listed analysis provider. EPA listed devices must each carry a unique identifier, such as a serial number. Analytical measurement service providers must keep a record of the EPA listed residential measurement service providers whose devices they analyze, and specific to the devices analyzed. </a:t>
            </a:r>
          </a:p>
        </p:txBody>
      </p:sp>
    </p:spTree>
    <p:extLst>
      <p:ext uri="{BB962C8B-B14F-4D97-AF65-F5344CB8AC3E}">
        <p14:creationId xmlns:p14="http://schemas.microsoft.com/office/powerpoint/2010/main" val="1093928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0D52B-70D5-4EE4-8A0E-357E770778E9}"/>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Calibration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EB9AA7DE-AA94-4622-A459-C0B3E874E882}"/>
              </a:ext>
            </a:extLst>
          </p:cNvPr>
          <p:cNvSpPr>
            <a:spLocks noGrp="1"/>
          </p:cNvSpPr>
          <p:nvPr>
            <p:ph idx="1"/>
          </p:nvPr>
        </p:nvSpPr>
        <p:spPr>
          <a:xfrm>
            <a:off x="1235528" y="2481943"/>
            <a:ext cx="9710296" cy="3309258"/>
          </a:xfrm>
        </p:spPr>
        <p:txBody>
          <a:bodyPr>
            <a:normAutofit/>
          </a:bodyPr>
          <a:lstStyle/>
          <a:p>
            <a:r>
              <a:rPr lang="en-US"/>
              <a:t>The calibration procedure and schedule needs to be described. This shows when corrective action needs to be implemented or that the results of analyses are at acceptable limits. The calibration information must be attached to the continuous radon and continuous working level measurement devices. The calibration label should have on it; calibration facility, calibration date, and calibration expiration date. Calibration certificate or logs must be maintained for all devices covered by EPA listings. The calibration certificate is separate from the QAP. At anytime the EPA can request proof of calibration. </a:t>
            </a:r>
          </a:p>
        </p:txBody>
      </p:sp>
    </p:spTree>
    <p:extLst>
      <p:ext uri="{BB962C8B-B14F-4D97-AF65-F5344CB8AC3E}">
        <p14:creationId xmlns:p14="http://schemas.microsoft.com/office/powerpoint/2010/main" val="4185870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E95FA2-3861-457D-A45F-89EDE0ED695B}"/>
              </a:ext>
            </a:extLst>
          </p:cNvPr>
          <p:cNvSpPr>
            <a:spLocks noGrp="1"/>
          </p:cNvSpPr>
          <p:nvPr>
            <p:ph type="title"/>
          </p:nvPr>
        </p:nvSpPr>
        <p:spPr>
          <a:xfrm>
            <a:off x="913795" y="609600"/>
            <a:ext cx="10353762" cy="1164772"/>
          </a:xfrm>
        </p:spPr>
        <p:txBody>
          <a:bodyPr>
            <a:normAutofit/>
          </a:bodyPr>
          <a:lstStyle/>
          <a:p>
            <a:r>
              <a:rPr lang="en-US" sz="32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Program Requirements for Measurement Service Providers:</a:t>
            </a:r>
            <a:br>
              <a:rPr lang="en-US" sz="32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br>
            <a:r>
              <a:rPr lang="en-US" sz="3200">
                <a:ln>
                  <a:solidFill>
                    <a:prstClr val="black">
                      <a:lumMod val="75000"/>
                      <a:lumOff val="25000"/>
                      <a:alpha val="10000"/>
                    </a:prstClr>
                  </a:solidFill>
                </a:ln>
                <a:effectLst>
                  <a:outerShdw blurRad="9525" dist="25400" dir="14640000" algn="tl" rotWithShape="0">
                    <a:prstClr val="black">
                      <a:alpha val="30000"/>
                    </a:prstClr>
                  </a:outerShdw>
                </a:effectLst>
              </a:rPr>
              <a:t>Checks for Background</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9353D7BE-0158-4814-8AF0-CC063EB9B9F8}"/>
              </a:ext>
            </a:extLst>
          </p:cNvPr>
          <p:cNvSpPr>
            <a:spLocks noGrp="1"/>
          </p:cNvSpPr>
          <p:nvPr>
            <p:ph idx="1"/>
          </p:nvPr>
        </p:nvSpPr>
        <p:spPr>
          <a:xfrm>
            <a:off x="1235528" y="2481943"/>
            <a:ext cx="9710296" cy="3309258"/>
          </a:xfrm>
        </p:spPr>
        <p:txBody>
          <a:bodyPr>
            <a:normAutofit/>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The QAP should include instructions on how to assess the effect of background radiation on measurement results.</a:t>
            </a:r>
            <a:b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b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endPar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305908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3C762-93FF-49AF-AF5B-6D10D8DB421B}"/>
              </a:ext>
            </a:extLst>
          </p:cNvPr>
          <p:cNvSpPr>
            <a:spLocks noGrp="1"/>
          </p:cNvSpPr>
          <p:nvPr>
            <p:ph type="title"/>
          </p:nvPr>
        </p:nvSpPr>
        <p:spPr>
          <a:xfrm>
            <a:off x="913795" y="609600"/>
            <a:ext cx="10353762" cy="1164772"/>
          </a:xfrm>
        </p:spPr>
        <p:txBody>
          <a:bodyPr>
            <a:normAutofit/>
          </a:bodyPr>
          <a:lstStyle/>
          <a:p>
            <a: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Program Requirements for Measurement Service Providers:</a:t>
            </a:r>
            <a:b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br>
            <a: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Spiked, Blank, and Duplicate Samples</a:t>
            </a:r>
            <a:br>
              <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br>
            <a:endParaRPr lang="en-US" sz="25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endParaRP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06DED862-3C71-483B-B368-C9D6CFE71D18}"/>
              </a:ext>
            </a:extLst>
          </p:cNvPr>
          <p:cNvSpPr>
            <a:spLocks noGrp="1"/>
          </p:cNvSpPr>
          <p:nvPr>
            <p:ph idx="1"/>
          </p:nvPr>
        </p:nvSpPr>
        <p:spPr>
          <a:xfrm>
            <a:off x="1235528" y="2481943"/>
            <a:ext cx="9710296" cy="3309258"/>
          </a:xfrm>
        </p:spPr>
        <p:txBody>
          <a:bodyPr>
            <a:normAutofit/>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Depending on the measurement device or method, a QAP must include regular use of one or more of these checks for bias and precision. Spikes are samples that are exposed to a known radon concentration. Blanks are unexposed samples. Duplicates are two or more measurements with identical equipment exposed over the same time interval at the same location. </a:t>
            </a:r>
            <a:b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endPar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p:txBody>
      </p:sp>
    </p:spTree>
    <p:extLst>
      <p:ext uri="{BB962C8B-B14F-4D97-AF65-F5344CB8AC3E}">
        <p14:creationId xmlns:p14="http://schemas.microsoft.com/office/powerpoint/2010/main" val="7234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BD5DCF-A7B1-4CE7-B23B-514F24FDD965}"/>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Provide Information to Consumers and Clients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0EBE486D-7121-4407-86D3-98BCD1C590C1}"/>
              </a:ext>
            </a:extLst>
          </p:cNvPr>
          <p:cNvSpPr>
            <a:spLocks noGrp="1"/>
          </p:cNvSpPr>
          <p:nvPr>
            <p:ph idx="1"/>
          </p:nvPr>
        </p:nvSpPr>
        <p:spPr>
          <a:xfrm>
            <a:off x="1235528" y="2481943"/>
            <a:ext cx="9710296" cy="3309258"/>
          </a:xfrm>
        </p:spPr>
        <p:txBody>
          <a:bodyPr>
            <a:normAutofit/>
          </a:bodyPr>
          <a:lstStyle/>
          <a:p>
            <a:pPr indent="-305435"/>
            <a:r>
              <a:rPr lang="en-US"/>
              <a:t>All participants listed for measurement services must provide consumer information as specified. This is a continuing requirement of the program. The EPA may evaluate compliance with this requirement through blind tests for an analytical service provider’s listed devices or special information requests from analytical or residential measurement service providers.</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796091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6F320-39A3-4308-801C-0B4847187F51}"/>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Provide Information to Consumers and Clients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F0A42F41-0A83-463B-85FF-8CD99E3D8662}"/>
              </a:ext>
            </a:extLst>
          </p:cNvPr>
          <p:cNvSpPr>
            <a:spLocks noGrp="1"/>
          </p:cNvSpPr>
          <p:nvPr>
            <p:ph idx="1"/>
          </p:nvPr>
        </p:nvSpPr>
        <p:spPr>
          <a:xfrm>
            <a:off x="1235528" y="2481943"/>
            <a:ext cx="9710296" cy="3309258"/>
          </a:xfrm>
        </p:spPr>
        <p:txBody>
          <a:bodyPr>
            <a:normAutofit/>
          </a:bodyPr>
          <a:lstStyle/>
          <a:p>
            <a:pPr indent="-305435">
              <a:lnSpc>
                <a:spcPct val="100000"/>
              </a:lnSpc>
            </a:pPr>
            <a:r>
              <a:rPr lang="en-US"/>
              <a:t>Participants may elect to provide information on obtaining mitigation services along with measurement results. EPA strongly recommends that you include a copy of facsimile of the Consumer’s Guide to Radon Reduction with the information you provide. Use of state-required mitigation brochures fulfills this requirement.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In states with a radon office, the participant must provide the client with the state radon program office phone number and inform them that a list of EPA approved mitigators is available from the state.</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08403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C961-0598-4B62-B2E2-651DFC98398C}"/>
              </a:ext>
            </a:extLst>
          </p:cNvPr>
          <p:cNvSpPr>
            <a:spLocks noGrp="1"/>
          </p:cNvSpPr>
          <p:nvPr>
            <p:ph type="title"/>
          </p:nvPr>
        </p:nvSpPr>
        <p:spPr>
          <a:xfrm>
            <a:off x="913795" y="609600"/>
            <a:ext cx="10353762" cy="1257300"/>
          </a:xfrm>
        </p:spPr>
        <p:txBody>
          <a:bodyPr>
            <a:normAutofit/>
          </a:bodyPr>
          <a:lstStyle/>
          <a:p>
            <a:r>
              <a:rPr lang="en-US"/>
              <a:t>“Four Rules of Radon Testing”</a:t>
            </a:r>
          </a:p>
        </p:txBody>
      </p:sp>
      <p:graphicFrame>
        <p:nvGraphicFramePr>
          <p:cNvPr id="5" name="Content Placeholder 2">
            <a:extLst>
              <a:ext uri="{FF2B5EF4-FFF2-40B4-BE49-F238E27FC236}">
                <a16:creationId xmlns:a16="http://schemas.microsoft.com/office/drawing/2014/main" id="{9BF083D5-36C5-4E53-A06D-E55EB380C39C}"/>
              </a:ext>
            </a:extLst>
          </p:cNvPr>
          <p:cNvGraphicFramePr>
            <a:graphicFrameLocks noGrp="1"/>
          </p:cNvGraphicFramePr>
          <p:nvPr>
            <p:ph idx="1"/>
            <p:extLst>
              <p:ext uri="{D42A27DB-BD31-4B8C-83A1-F6EECF244321}">
                <p14:modId xmlns:p14="http://schemas.microsoft.com/office/powerpoint/2010/main" val="3210161413"/>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6217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9A188-EA4A-4BAE-8C75-7582514FDF6C}"/>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Have and Use Standard Operating Procedures (SOPs)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A42D505D-2FA7-4215-8D03-7E19F6CB0BC6}"/>
              </a:ext>
            </a:extLst>
          </p:cNvPr>
          <p:cNvSpPr>
            <a:spLocks noGrp="1"/>
          </p:cNvSpPr>
          <p:nvPr>
            <p:ph idx="1"/>
          </p:nvPr>
        </p:nvSpPr>
        <p:spPr>
          <a:xfrm>
            <a:off x="1235528" y="2481943"/>
            <a:ext cx="9710296" cy="3309258"/>
          </a:xfrm>
        </p:spPr>
        <p:txBody>
          <a:bodyPr>
            <a:normAutofit/>
          </a:bodyPr>
          <a:lstStyle/>
          <a:p>
            <a:pPr>
              <a:lnSpc>
                <a:spcPct val="100000"/>
              </a:lnSpc>
            </a:pPr>
            <a:r>
              <a:rPr lang="en-US" sz="1800"/>
              <a:t>The use of acceptable standard operating procedures is both an entrance and continuing requirement of the Program. All analytical measurement service providers need to have a written, device-specific SOP in place for every radon measurement device that they have listed. Analytical and residential service providers can either create their own SOP or use the manufacturer SOP for their device. After applying, applicants and participants must provide a copy of their SOP(s) to the EPA upon request.</a:t>
            </a:r>
          </a:p>
          <a:p>
            <a:pPr>
              <a:lnSpc>
                <a:spcPct val="100000"/>
              </a:lnSpc>
            </a:pPr>
            <a:r>
              <a:rPr lang="en-US" sz="1800"/>
              <a:t>The SOP needs to include operating or analyzing procedures for the specific device. The SOP should also be consistent with EPA radon measurement protocols. (Next Slide)</a:t>
            </a:r>
          </a:p>
          <a:p>
            <a:pPr>
              <a:lnSpc>
                <a:spcPct val="100000"/>
              </a:lnSpc>
            </a:pPr>
            <a:r>
              <a:rPr lang="en-US" sz="1800"/>
              <a:t>The Agency can conduct an audit or make an information request to make sure the participant is adhering to device-specific SOPs on a day-to-day basis.</a:t>
            </a:r>
          </a:p>
          <a:p>
            <a:pPr marL="36900" indent="0">
              <a:lnSpc>
                <a:spcPct val="100000"/>
              </a:lnSpc>
              <a:buNone/>
            </a:pPr>
            <a:endParaRPr lang="en-US" sz="1800"/>
          </a:p>
        </p:txBody>
      </p:sp>
    </p:spTree>
    <p:extLst>
      <p:ext uri="{BB962C8B-B14F-4D97-AF65-F5344CB8AC3E}">
        <p14:creationId xmlns:p14="http://schemas.microsoft.com/office/powerpoint/2010/main" val="3304949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0E62B-C1AA-45F6-B0A5-D2DE927A2C72}"/>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Follow Guidelines in Reporting Measurement Results </a:t>
            </a:r>
          </a:p>
        </p:txBody>
      </p:sp>
      <p:pic>
        <p:nvPicPr>
          <p:cNvPr id="17" name="Picture 16">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1271B082-0041-4339-8CF1-0A7AE400BEB7}"/>
              </a:ext>
            </a:extLst>
          </p:cNvPr>
          <p:cNvSpPr>
            <a:spLocks noGrp="1"/>
          </p:cNvSpPr>
          <p:nvPr>
            <p:ph idx="1"/>
          </p:nvPr>
        </p:nvSpPr>
        <p:spPr>
          <a:xfrm>
            <a:off x="1235528" y="2481943"/>
            <a:ext cx="9710296" cy="3309258"/>
          </a:xfrm>
        </p:spPr>
        <p:txBody>
          <a:bodyPr>
            <a:normAutofit/>
          </a:bodyPr>
          <a:lstStyle/>
          <a:p>
            <a:pPr indent="-305435"/>
            <a:r>
              <a:rPr lang="en-US"/>
              <a:t>Radon measurement results must be provided to consumers with the following guidelines. The guidelines are an entrance and continuing requirement for participants. EPA can request a copy at anytime for the test report or notice given to consumers to verify they are meeting the requirement. EPA can also evaluate blind tests as part of their analytical measurement service providers. </a:t>
            </a:r>
          </a:p>
          <a:p>
            <a:pPr indent="-305435"/>
            <a:r>
              <a:rPr lang="en-US" u="sng"/>
              <a:t>Numerical Values:</a:t>
            </a:r>
            <a:r>
              <a:rPr lang="en-US"/>
              <a:t> Radon gas must be reported no more than one decimal place, e.g., 4.3 </a:t>
            </a:r>
            <a:r>
              <a:rPr lang="en-US" err="1"/>
              <a:t>pCi</a:t>
            </a:r>
            <a:r>
              <a:rPr lang="en-US"/>
              <a:t>/L (picocuries per liter). Radon decay products (working level [WL]) must be reported no more than three decimal places, e.g., 0.033 WL. </a:t>
            </a:r>
            <a:endParaRPr lang="en-US" u="sng">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811309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E929A-4D9C-4849-8339-A4D8B5C59A95}"/>
              </a:ext>
            </a:extLst>
          </p:cNvPr>
          <p:cNvSpPr>
            <a:spLocks noGrp="1"/>
          </p:cNvSpPr>
          <p:nvPr>
            <p:ph type="title"/>
          </p:nvPr>
        </p:nvSpPr>
        <p:spPr>
          <a:xfrm>
            <a:off x="913795" y="609600"/>
            <a:ext cx="10353762" cy="1164772"/>
          </a:xfrm>
        </p:spPr>
        <p:txBody>
          <a:bodyPr>
            <a:normAutofit/>
          </a:bodyPr>
          <a:lstStyle/>
          <a:p>
            <a:r>
              <a:rPr lang="en-US" sz="2900"/>
              <a:t>Program Requirements for Measurement Service Providers:</a:t>
            </a:r>
            <a:br>
              <a:rPr lang="en-US" sz="2900"/>
            </a:br>
            <a:r>
              <a:rPr lang="en-US" sz="2900"/>
              <a:t>Follow Guidelines in Reporting Measurement Results (Continued)</a:t>
            </a:r>
            <a:endParaRPr lang="en-US" sz="29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6AF5848E-5811-4757-B817-7A6855BE692B}"/>
              </a:ext>
            </a:extLst>
          </p:cNvPr>
          <p:cNvSpPr>
            <a:spLocks noGrp="1"/>
          </p:cNvSpPr>
          <p:nvPr>
            <p:ph idx="1"/>
          </p:nvPr>
        </p:nvSpPr>
        <p:spPr>
          <a:xfrm>
            <a:off x="1235528" y="2481943"/>
            <a:ext cx="9710296" cy="3309258"/>
          </a:xfrm>
        </p:spPr>
        <p:txBody>
          <a:bodyPr>
            <a:normAutofit/>
          </a:bodyPr>
          <a:lstStyle/>
          <a:p>
            <a:pPr indent="-305435"/>
            <a:r>
              <a:rPr lang="en-US" sz="2100" u="sng"/>
              <a:t>Timeliness:</a:t>
            </a:r>
            <a:r>
              <a:rPr lang="en-US" sz="2100"/>
              <a:t> The consumer must have their test results to them within 30 calendar days after completion. Regardless if results are reported directly to consumer, it applies to both analytical and residential measurement service providers. </a:t>
            </a:r>
          </a:p>
          <a:p>
            <a:pPr indent="-305435"/>
            <a:r>
              <a:rPr lang="en-US" sz="2100" u="sng"/>
              <a:t>Minimum 48 Hour Measurement:</a:t>
            </a:r>
            <a:r>
              <a:rPr lang="en-US" sz="2100"/>
              <a:t> Participants that offer analytical measurement services with devices designated as grab methods must provide consumers with written notification that grab sample results should not be used as the sole basis for deciding to mitigate. The results of grab sampling measurements and those of less than 48 hours are not appropriate for mitigation decision making. </a:t>
            </a:r>
            <a:endParaRPr lang="en-US" sz="21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3551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D5998-2EFA-4FA2-813E-997813CF3860}"/>
              </a:ext>
            </a:extLst>
          </p:cNvPr>
          <p:cNvSpPr>
            <a:spLocks noGrp="1"/>
          </p:cNvSpPr>
          <p:nvPr>
            <p:ph type="title"/>
          </p:nvPr>
        </p:nvSpPr>
        <p:spPr>
          <a:xfrm>
            <a:off x="913795" y="609600"/>
            <a:ext cx="10353762" cy="1164772"/>
          </a:xfrm>
        </p:spPr>
        <p:txBody>
          <a:bodyPr>
            <a:normAutofit/>
          </a:bodyPr>
          <a:lstStyle/>
          <a:p>
            <a:r>
              <a:rPr lang="en-US" sz="2900"/>
              <a:t>Program Requirements for Measurement Service Providers:</a:t>
            </a:r>
            <a:br>
              <a:rPr lang="en-US" sz="2900"/>
            </a:br>
            <a:r>
              <a:rPr lang="en-US" sz="2900"/>
              <a:t>Follow Guidelines in Reporting Measurement Results (Continued) </a:t>
            </a:r>
            <a:endParaRPr lang="en-US" sz="29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DCBD53DF-CF72-4A80-84BD-3D2F4EEEEABA}"/>
              </a:ext>
            </a:extLst>
          </p:cNvPr>
          <p:cNvSpPr>
            <a:spLocks noGrp="1"/>
          </p:cNvSpPr>
          <p:nvPr>
            <p:ph idx="1"/>
          </p:nvPr>
        </p:nvSpPr>
        <p:spPr>
          <a:xfrm>
            <a:off x="1235528" y="2481943"/>
            <a:ext cx="9710296" cy="3309258"/>
          </a:xfrm>
        </p:spPr>
        <p:txBody>
          <a:bodyPr>
            <a:normAutofit/>
          </a:bodyPr>
          <a:lstStyle/>
          <a:p>
            <a:pPr>
              <a:lnSpc>
                <a:spcPct val="90000"/>
              </a:lnSpc>
            </a:pPr>
            <a:r>
              <a:rPr lang="en-US" sz="1700" u="sng"/>
              <a:t>Consumer Measurement Result Disclaimer: </a:t>
            </a:r>
            <a:r>
              <a:rPr lang="en-US" sz="1700"/>
              <a:t>If an analytical measurement service provider is delisted for a measurement device, he/she must notify their clients of the delisting. Test report must have the following disclaimer:</a:t>
            </a:r>
            <a:endParaRPr lang="en-US" sz="1700" u="sng"/>
          </a:p>
          <a:p>
            <a:pPr lvl="1">
              <a:lnSpc>
                <a:spcPct val="90000"/>
              </a:lnSpc>
            </a:pPr>
            <a:r>
              <a:rPr lang="en-US" sz="1700"/>
              <a:t>“This radon measurement result was analyzed by an organization that does not currently meet the requirements of the U.S. EPA Radon Proficiency Program.”</a:t>
            </a:r>
          </a:p>
          <a:p>
            <a:pPr>
              <a:lnSpc>
                <a:spcPct val="90000"/>
              </a:lnSpc>
            </a:pPr>
            <a:r>
              <a:rPr lang="en-US" sz="1700"/>
              <a:t>If a residential measurement provider loses his/her listing, a similar caveat must be added to any reports provided by the individual to their clients.</a:t>
            </a:r>
          </a:p>
          <a:p>
            <a:pPr>
              <a:lnSpc>
                <a:spcPct val="90000"/>
              </a:lnSpc>
            </a:pPr>
            <a:r>
              <a:rPr lang="en-US" sz="1700"/>
              <a:t>In cooperation with the Consumer Federation of America (CFA), EPA has drafted a user-friendly test results letter for consumers that participants are encouraged to use. </a:t>
            </a:r>
          </a:p>
        </p:txBody>
      </p:sp>
    </p:spTree>
    <p:extLst>
      <p:ext uri="{BB962C8B-B14F-4D97-AF65-F5344CB8AC3E}">
        <p14:creationId xmlns:p14="http://schemas.microsoft.com/office/powerpoint/2010/main" val="2092148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08635-A7E1-436A-AA77-CB80945312FB}"/>
              </a:ext>
            </a:extLst>
          </p:cNvPr>
          <p:cNvSpPr>
            <a:spLocks noGrp="1"/>
          </p:cNvSpPr>
          <p:nvPr>
            <p:ph type="title"/>
          </p:nvPr>
        </p:nvSpPr>
        <p:spPr>
          <a:xfrm>
            <a:off x="913795" y="609600"/>
            <a:ext cx="10353762" cy="1164772"/>
          </a:xfrm>
        </p:spPr>
        <p:txBody>
          <a:bodyPr>
            <a:normAutofit/>
          </a:bodyPr>
          <a:lstStyle/>
          <a:p>
            <a:r>
              <a:rPr lang="en-US" sz="3200"/>
              <a:t>Program Requirements for Measurement Service Providers:</a:t>
            </a:r>
            <a:br>
              <a:rPr lang="en-US" sz="3200"/>
            </a:br>
            <a:r>
              <a:rPr lang="en-US" sz="3200"/>
              <a:t>Record Keeping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6E81E46A-7027-48FC-8566-21F595388929}"/>
              </a:ext>
            </a:extLst>
          </p:cNvPr>
          <p:cNvSpPr>
            <a:spLocks noGrp="1"/>
          </p:cNvSpPr>
          <p:nvPr>
            <p:ph idx="1"/>
          </p:nvPr>
        </p:nvSpPr>
        <p:spPr>
          <a:xfrm>
            <a:off x="1235528" y="2481943"/>
            <a:ext cx="9710296" cy="3309258"/>
          </a:xfrm>
        </p:spPr>
        <p:txBody>
          <a:bodyPr>
            <a:normAutofit/>
          </a:bodyPr>
          <a:lstStyle/>
          <a:p>
            <a:pPr indent="-305435"/>
            <a:r>
              <a:rPr lang="en-US"/>
              <a:t>Listed analytical service providers need to have a record of all residential measurement service providers that use their analytical services. Also, residential measurement service providers must keep records of all analytical measurement services used for analysis and residential test reports. The list can be reviewed and compared anytime by the EPA. This is a continuing requirement of the Program. </a:t>
            </a:r>
          </a:p>
        </p:txBody>
      </p:sp>
    </p:spTree>
    <p:extLst>
      <p:ext uri="{BB962C8B-B14F-4D97-AF65-F5344CB8AC3E}">
        <p14:creationId xmlns:p14="http://schemas.microsoft.com/office/powerpoint/2010/main" val="1690522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7D417-E26D-4A1B-A0DA-F0CFF8D8D727}"/>
              </a:ext>
            </a:extLst>
          </p:cNvPr>
          <p:cNvSpPr>
            <a:spLocks noGrp="1"/>
          </p:cNvSpPr>
          <p:nvPr>
            <p:ph type="title"/>
          </p:nvPr>
        </p:nvSpPr>
        <p:spPr>
          <a:xfrm>
            <a:off x="913795" y="609600"/>
            <a:ext cx="10353762" cy="1164772"/>
          </a:xfrm>
        </p:spPr>
        <p:txBody>
          <a:bodyPr>
            <a:normAutofit/>
          </a:bodyPr>
          <a:lstStyle/>
          <a:p>
            <a:r>
              <a:rPr lang="en-US" sz="3900"/>
              <a:t>Program Requirements Specific to Analytical Measurement Services </a:t>
            </a:r>
          </a:p>
        </p:txBody>
      </p:sp>
      <p:pic>
        <p:nvPicPr>
          <p:cNvPr id="21" name="Picture 20">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4260C50D-12F1-476E-BE84-DDECBFF9CE4D}"/>
              </a:ext>
            </a:extLst>
          </p:cNvPr>
          <p:cNvSpPr>
            <a:spLocks noGrp="1"/>
          </p:cNvSpPr>
          <p:nvPr>
            <p:ph idx="1"/>
          </p:nvPr>
        </p:nvSpPr>
        <p:spPr>
          <a:xfrm>
            <a:off x="1235528" y="2481943"/>
            <a:ext cx="9710296" cy="3309258"/>
          </a:xfrm>
        </p:spPr>
        <p:txBody>
          <a:bodyPr>
            <a:normAutofit/>
          </a:bodyPr>
          <a:lstStyle/>
          <a:p>
            <a:pPr indent="-305435">
              <a:lnSpc>
                <a:spcPct val="100000"/>
              </a:lnSpc>
            </a:pPr>
            <a:r>
              <a:rPr lang="en-US" sz="2000"/>
              <a:t>In addition to the requirements described previously, analytical measurement service providers must also adhere to the following Program specifications. </a:t>
            </a:r>
          </a:p>
          <a:p>
            <a:pPr indent="-305435">
              <a:lnSpc>
                <a:spcPct val="100000"/>
              </a:lnSpc>
            </a:pPr>
            <a:r>
              <a:rPr lang="en-US" sz="2000" u="sng">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Analytical Measurement Service Providers Must Pass a Device Performance Test:</a:t>
            </a:r>
            <a:r>
              <a:rPr lang="en-US" sz="20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All participants providing analytical measurement services must pass a device performance test to obtain a listing for a specific device. This applies to all devices for which a participant wishes to obtain a Proficiency Listing. The test will be scheduled for the next test window after the device application is accepted and user fees for that device are received. Test windows are conducted regularly throughout the year. The device performance test is designed to assess the participant’s ability to product accurate results. </a:t>
            </a:r>
            <a:endParaRPr lang="en-US" sz="20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sz="20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048156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A889B-3AF7-412D-8733-FF3024D5503C}"/>
              </a:ext>
            </a:extLst>
          </p:cNvPr>
          <p:cNvSpPr>
            <a:spLocks noGrp="1"/>
          </p:cNvSpPr>
          <p:nvPr>
            <p:ph type="title"/>
          </p:nvPr>
        </p:nvSpPr>
        <p:spPr>
          <a:xfrm>
            <a:off x="913795" y="609600"/>
            <a:ext cx="10353762" cy="1164772"/>
          </a:xfrm>
        </p:spPr>
        <p:txBody>
          <a:bodyPr>
            <a:normAutofit/>
          </a:bodyPr>
          <a:lstStyle/>
          <a:p>
            <a:r>
              <a:rPr lang="en-US" sz="2500"/>
              <a:t>Program Requirements Specific to Analytical Measurement Services: Analytical Measurement Service Providers Must Pass a Device Performance Test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24F731A8-7E60-4717-AEEB-457CE3CC2D75}"/>
              </a:ext>
            </a:extLst>
          </p:cNvPr>
          <p:cNvSpPr>
            <a:spLocks noGrp="1"/>
          </p:cNvSpPr>
          <p:nvPr>
            <p:ph idx="1"/>
          </p:nvPr>
        </p:nvSpPr>
        <p:spPr>
          <a:xfrm>
            <a:off x="1235528" y="2481943"/>
            <a:ext cx="9710296" cy="3309258"/>
          </a:xfrm>
        </p:spPr>
        <p:txBody>
          <a:bodyPr>
            <a:normAutofit/>
          </a:bodyPr>
          <a:lstStyle/>
          <a:p>
            <a:pPr indent="-305435"/>
            <a:r>
              <a:rPr lang="en-US"/>
              <a:t>Analytical service providers are expected to provide measurement results that are within +-25% of EPA’s target value. They are also required to submit results to EPA in a manner consistent with requirements outlined that discusses procedures for the test.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02215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07659-E484-4AB3-9ADF-A497E15351FB}"/>
              </a:ext>
            </a:extLst>
          </p:cNvPr>
          <p:cNvSpPr>
            <a:spLocks noGrp="1"/>
          </p:cNvSpPr>
          <p:nvPr>
            <p:ph type="title"/>
          </p:nvPr>
        </p:nvSpPr>
        <p:spPr>
          <a:xfrm>
            <a:off x="913795" y="609600"/>
            <a:ext cx="10353762" cy="1164772"/>
          </a:xfrm>
        </p:spPr>
        <p:txBody>
          <a:bodyPr>
            <a:normAutofit/>
          </a:bodyPr>
          <a:lstStyle/>
          <a:p>
            <a:r>
              <a:rPr lang="en-US" sz="2500"/>
              <a:t>Program Requirements Specific to Analytical Measurement Services: Analytical Measurement Service Providers Must Pass a Device Performance Test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B8D8F60A-E017-4943-BF85-3D93DA151619}"/>
              </a:ext>
            </a:extLst>
          </p:cNvPr>
          <p:cNvSpPr>
            <a:spLocks noGrp="1"/>
          </p:cNvSpPr>
          <p:nvPr>
            <p:ph idx="1"/>
          </p:nvPr>
        </p:nvSpPr>
        <p:spPr>
          <a:xfrm>
            <a:off x="1235528" y="2481943"/>
            <a:ext cx="9710296" cy="3309258"/>
          </a:xfrm>
        </p:spPr>
        <p:txBody>
          <a:bodyPr>
            <a:normAutofit/>
          </a:bodyPr>
          <a:lstStyle/>
          <a:p>
            <a:pPr indent="-305435">
              <a:lnSpc>
                <a:spcPct val="100000"/>
              </a:lnSpc>
            </a:pPr>
            <a:r>
              <a:rPr lang="en-US" sz="2000"/>
              <a:t>Device performance tests within the Program are either announced or blind. Announced tests are tests that the applicant knows about. Applicants submit their measurement devices, which are exposed to known radon concentrations in EPA laboratories. After exposure, the devices are returned for analyses. Blind tests are done without the applicant’s/participant’s knowledge. During blind testing, EPA acquires the device for exposure to a known concentration of radon, typically in an EPA radon chamber. The participant must then report the measured value, which is compared to the target value. In both announced and blind types of testing, analytical service providers are required to return accurate measurement results in accordance with all Program requirements. Participants who fail to do so are subject to delisting and applicants who fail will not obtain their listing. </a:t>
            </a:r>
            <a:endParaRPr lang="en-US" sz="20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079941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6CADB-ACD7-4F24-8CFC-AB39106CE76C}"/>
              </a:ext>
            </a:extLst>
          </p:cNvPr>
          <p:cNvSpPr>
            <a:spLocks noGrp="1"/>
          </p:cNvSpPr>
          <p:nvPr>
            <p:ph type="title"/>
          </p:nvPr>
        </p:nvSpPr>
        <p:spPr>
          <a:xfrm>
            <a:off x="913795" y="609600"/>
            <a:ext cx="10353762" cy="1164772"/>
          </a:xfrm>
        </p:spPr>
        <p:txBody>
          <a:bodyPr>
            <a:normAutofit/>
          </a:bodyPr>
          <a:lstStyle/>
          <a:p>
            <a:r>
              <a:rPr lang="en-US" sz="2500"/>
              <a:t>Program Requirements Specific to Analytical Measurement Services: Analytical Measurement Service Providers Must Pass a Device Performance Test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DB12D19A-6140-43B1-992F-1862BB5AF417}"/>
              </a:ext>
            </a:extLst>
          </p:cNvPr>
          <p:cNvSpPr>
            <a:spLocks noGrp="1"/>
          </p:cNvSpPr>
          <p:nvPr>
            <p:ph idx="1"/>
          </p:nvPr>
        </p:nvSpPr>
        <p:spPr>
          <a:xfrm>
            <a:off x="1235528" y="2481943"/>
            <a:ext cx="9710296" cy="3309258"/>
          </a:xfrm>
        </p:spPr>
        <p:txBody>
          <a:bodyPr>
            <a:normAutofit/>
          </a:bodyPr>
          <a:lstStyle/>
          <a:p>
            <a:pPr indent="-305435"/>
            <a:r>
              <a:rPr lang="en-US"/>
              <a:t>Devices will either be mail-in or walk-in for NRPP purposes. Devices that are shipped to EPA for radon measurement test exposure are mail-in. Devices that are dropped off at an EPA laboratory are walk-ins. Some participants are given either option. The agency can ask for a specific machine or specific operator. EPA at anytime can request information on your inventory and measurement technicians about portable or self-contained measurement devices.</a:t>
            </a:r>
          </a:p>
        </p:txBody>
      </p:sp>
    </p:spTree>
    <p:extLst>
      <p:ext uri="{BB962C8B-B14F-4D97-AF65-F5344CB8AC3E}">
        <p14:creationId xmlns:p14="http://schemas.microsoft.com/office/powerpoint/2010/main" val="896427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7D3AC-EC89-48DA-B3FB-447C3074C5A0}"/>
              </a:ext>
            </a:extLst>
          </p:cNvPr>
          <p:cNvSpPr>
            <a:spLocks noGrp="1"/>
          </p:cNvSpPr>
          <p:nvPr>
            <p:ph type="title"/>
          </p:nvPr>
        </p:nvSpPr>
        <p:spPr>
          <a:xfrm>
            <a:off x="913795" y="609600"/>
            <a:ext cx="10353762" cy="1164772"/>
          </a:xfrm>
        </p:spPr>
        <p:txBody>
          <a:bodyPr>
            <a:normAutofit/>
          </a:bodyPr>
          <a:lstStyle/>
          <a:p>
            <a:r>
              <a:rPr lang="en-US" sz="2500"/>
              <a:t>Program Requirements Specific to Analytical Measurement Services: Analytical Measurement Service Providers Must Pass a Device Performance Test (Continued)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9C1C47E5-AD40-4013-8FAC-8375AC77B3A2}"/>
              </a:ext>
            </a:extLst>
          </p:cNvPr>
          <p:cNvSpPr>
            <a:spLocks noGrp="1"/>
          </p:cNvSpPr>
          <p:nvPr>
            <p:ph idx="1"/>
          </p:nvPr>
        </p:nvSpPr>
        <p:spPr>
          <a:xfrm>
            <a:off x="1235528" y="2481943"/>
            <a:ext cx="9710296" cy="3309258"/>
          </a:xfrm>
        </p:spPr>
        <p:txBody>
          <a:bodyPr>
            <a:normAutofit/>
          </a:bodyPr>
          <a:lstStyle/>
          <a:p>
            <a:pPr indent="-305435"/>
            <a:r>
              <a:rPr lang="en-US" sz="2100"/>
              <a:t>In announced tests, applicants must conduct all exposures and analyses in the same way that they are done for consumers. For example, device analyses must be done by the participating organization using equipment used in analyzing consumer measurements. Applicants must pass a test for each specific brand/model/type of radon measurement device for which they have applied. Most initial performance tests are announced and are conducted with the knowledge of the applicant. However, the Agency reserves the right to conduct blind tests at any time after receipt of a correct and complete Application. Blind test results may be used to determine whether an applicant receives initial listing, or a participant should be delisted. </a:t>
            </a:r>
          </a:p>
        </p:txBody>
      </p:sp>
    </p:spTree>
    <p:extLst>
      <p:ext uri="{BB962C8B-B14F-4D97-AF65-F5344CB8AC3E}">
        <p14:creationId xmlns:p14="http://schemas.microsoft.com/office/powerpoint/2010/main" val="203545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CBA8E-D5BD-44FD-BF59-F0A34C8B9698}"/>
              </a:ext>
            </a:extLst>
          </p:cNvPr>
          <p:cNvSpPr>
            <a:spLocks noGrp="1"/>
          </p:cNvSpPr>
          <p:nvPr>
            <p:ph type="title"/>
          </p:nvPr>
        </p:nvSpPr>
        <p:spPr>
          <a:xfrm>
            <a:off x="587223" y="609600"/>
            <a:ext cx="3706889" cy="1821918"/>
          </a:xfrm>
        </p:spPr>
        <p:txBody>
          <a:bodyPr/>
          <a:lstStyle/>
          <a:p>
            <a:r>
              <a:rPr lang="en-US"/>
              <a:t>Important Radon Phone Contacts</a:t>
            </a:r>
          </a:p>
        </p:txBody>
      </p:sp>
      <p:graphicFrame>
        <p:nvGraphicFramePr>
          <p:cNvPr id="8" name="Content Placeholder 4">
            <a:extLst>
              <a:ext uri="{FF2B5EF4-FFF2-40B4-BE49-F238E27FC236}">
                <a16:creationId xmlns:a16="http://schemas.microsoft.com/office/drawing/2014/main" id="{50D6E064-3DC2-4FF7-8171-43BCF45CEDAE}"/>
              </a:ext>
            </a:extLst>
          </p:cNvPr>
          <p:cNvGraphicFramePr>
            <a:graphicFrameLocks noGrp="1"/>
          </p:cNvGraphicFramePr>
          <p:nvPr>
            <p:ph idx="1"/>
          </p:nvPr>
        </p:nvGraphicFramePr>
        <p:xfrm>
          <a:off x="4855633" y="609600"/>
          <a:ext cx="6411924" cy="5080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8DDEF419-A8C0-4799-8BD9-34FA68544409}"/>
              </a:ext>
            </a:extLst>
          </p:cNvPr>
          <p:cNvSpPr>
            <a:spLocks noGrp="1"/>
          </p:cNvSpPr>
          <p:nvPr>
            <p:ph type="body" sz="half" idx="2"/>
          </p:nvPr>
        </p:nvSpPr>
        <p:spPr>
          <a:xfrm>
            <a:off x="587223" y="2673351"/>
            <a:ext cx="3706889" cy="3016250"/>
          </a:xfrm>
        </p:spPr>
        <p:txBody>
          <a:bodyPr>
            <a:normAutofit/>
          </a:bodyPr>
          <a:lstStyle/>
          <a:p>
            <a:r>
              <a:rPr lang="en-US" sz="2400" i="1"/>
              <a:t>femto</a:t>
            </a:r>
            <a:r>
              <a:rPr lang="en-US">
                <a:latin typeface="Arial" panose="020B0604020202020204" pitchFamily="34" charset="0"/>
                <a:cs typeface="Arial" panose="020B0604020202020204" pitchFamily="34" charset="0"/>
              </a:rPr>
              <a:t>-TECH, INC. </a:t>
            </a:r>
          </a:p>
          <a:p>
            <a:r>
              <a:rPr lang="en-US" sz="1800"/>
              <a:t>25 Eagle Ct.</a:t>
            </a:r>
          </a:p>
          <a:p>
            <a:r>
              <a:rPr lang="en-US" sz="1800"/>
              <a:t>Carlisle, OH 45005</a:t>
            </a:r>
          </a:p>
          <a:p>
            <a:r>
              <a:rPr lang="en-US" sz="1800"/>
              <a:t>(937) 746-4427 Office</a:t>
            </a:r>
          </a:p>
          <a:p>
            <a:r>
              <a:rPr lang="en-US" sz="1800"/>
              <a:t>(937) 746-9134 Fax</a:t>
            </a:r>
          </a:p>
        </p:txBody>
      </p:sp>
    </p:spTree>
    <p:extLst>
      <p:ext uri="{BB962C8B-B14F-4D97-AF65-F5344CB8AC3E}">
        <p14:creationId xmlns:p14="http://schemas.microsoft.com/office/powerpoint/2010/main" val="226357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57E43-67F5-4A5C-82C1-9B6DEFB4E40C}"/>
              </a:ext>
            </a:extLst>
          </p:cNvPr>
          <p:cNvSpPr>
            <a:spLocks noGrp="1"/>
          </p:cNvSpPr>
          <p:nvPr>
            <p:ph type="title"/>
          </p:nvPr>
        </p:nvSpPr>
        <p:spPr>
          <a:xfrm>
            <a:off x="913795" y="609600"/>
            <a:ext cx="10353762" cy="1164772"/>
          </a:xfrm>
        </p:spPr>
        <p:txBody>
          <a:bodyPr>
            <a:normAutofit/>
          </a:bodyPr>
          <a:lstStyle/>
          <a:p>
            <a:r>
              <a:rPr lang="en-US" sz="2900"/>
              <a:t>Program Requirements Specific to Analytical Measurement Services:</a:t>
            </a:r>
            <a:br>
              <a:rPr lang="en-US" sz="2900"/>
            </a:br>
            <a:r>
              <a:rPr lang="en-US" sz="2900"/>
              <a:t>Annual Calibration Requirement </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1D73F37B-BD79-49A2-855F-42DE86F76DB1}"/>
              </a:ext>
            </a:extLst>
          </p:cNvPr>
          <p:cNvSpPr>
            <a:spLocks noGrp="1"/>
          </p:cNvSpPr>
          <p:nvPr>
            <p:ph idx="1"/>
          </p:nvPr>
        </p:nvSpPr>
        <p:spPr>
          <a:xfrm>
            <a:off x="1235528" y="2481943"/>
            <a:ext cx="9710296" cy="3309258"/>
          </a:xfrm>
        </p:spPr>
        <p:txBody>
          <a:bodyPr>
            <a:normAutofit/>
          </a:bodyPr>
          <a:lstStyle/>
          <a:p>
            <a:pPr>
              <a:lnSpc>
                <a:spcPct val="100000"/>
              </a:lnSpc>
            </a:pPr>
            <a:r>
              <a:rPr lang="en-US"/>
              <a:t>Your device being calibrated annually is an important factor for accurate radon measurements to consumers. Analytical measurement service providers are required annually unless your manufacturer of your device recommends sooner for calibration. Calibration stickers must be placed on CR and CW devices: The stickers must have on them at minimum the calibration facility, calibration date, and calibration expiration date. All records and certificates for the devices that correspond to the Program listing must be keep at the analysis service. If records are not kept it will result in delisting. The participant is the one who pays for any cost that is associated with this requirement. </a:t>
            </a:r>
          </a:p>
        </p:txBody>
      </p:sp>
    </p:spTree>
    <p:extLst>
      <p:ext uri="{BB962C8B-B14F-4D97-AF65-F5344CB8AC3E}">
        <p14:creationId xmlns:p14="http://schemas.microsoft.com/office/powerpoint/2010/main" val="2780808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D84C-631D-48A7-AA47-55355CB80E88}"/>
              </a:ext>
            </a:extLst>
          </p:cNvPr>
          <p:cNvSpPr>
            <a:spLocks noGrp="1"/>
          </p:cNvSpPr>
          <p:nvPr>
            <p:ph type="title"/>
          </p:nvPr>
        </p:nvSpPr>
        <p:spPr/>
        <p:txBody>
          <a:bodyPr>
            <a:normAutofit fontScale="90000"/>
          </a:bodyPr>
          <a:lstStyle/>
          <a:p>
            <a:r>
              <a:rPr lang="en-US" sz="2900"/>
              <a:t>Program Requirements Specific to Residential Measurement Services:</a:t>
            </a:r>
            <a:br>
              <a:rPr lang="en-US" sz="2900"/>
            </a:br>
            <a:r>
              <a:rPr lang="en-US" sz="2900"/>
              <a:t>Residential Measurement Service Providers Must Use EPA-Listed Analytical Measurement Service Providers </a:t>
            </a:r>
          </a:p>
        </p:txBody>
      </p:sp>
      <p:sp>
        <p:nvSpPr>
          <p:cNvPr id="3" name="Content Placeholder 2">
            <a:extLst>
              <a:ext uri="{FF2B5EF4-FFF2-40B4-BE49-F238E27FC236}">
                <a16:creationId xmlns:a16="http://schemas.microsoft.com/office/drawing/2014/main" id="{CD8D3C96-D810-469B-9587-D1211B64B064}"/>
              </a:ext>
            </a:extLst>
          </p:cNvPr>
          <p:cNvSpPr>
            <a:spLocks noGrp="1"/>
          </p:cNvSpPr>
          <p:nvPr>
            <p:ph idx="1"/>
          </p:nvPr>
        </p:nvSpPr>
        <p:spPr/>
        <p:txBody>
          <a:bodyPr/>
          <a:lstStyle/>
          <a:p>
            <a:pPr indent="-305435"/>
            <a:r>
              <a:rPr lang="en-US"/>
              <a:t>All NRPP participants providing residential measurement services must use a listed analysis provider to analyze the radon measurement device(s) they use. If it is the individual’s own company, that company must have a separate analytical listing and complete the requirements described above for analytical measurement services. This is a continuing requirement of the Program.</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324773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844F7-89E2-42E1-961C-FE8438159921}"/>
              </a:ext>
            </a:extLst>
          </p:cNvPr>
          <p:cNvSpPr>
            <a:spLocks noGrp="1"/>
          </p:cNvSpPr>
          <p:nvPr>
            <p:ph type="title"/>
          </p:nvPr>
        </p:nvSpPr>
        <p:spPr>
          <a:xfrm>
            <a:off x="1402164" y="1115568"/>
            <a:ext cx="2301071" cy="4626864"/>
          </a:xfrm>
        </p:spPr>
        <p:txBody>
          <a:bodyPr>
            <a:normAutofit/>
          </a:bodyPr>
          <a:lstStyle/>
          <a:p>
            <a:pPr algn="l"/>
            <a:r>
              <a:rPr lang="en-US" sz="3600"/>
              <a:t>References:</a:t>
            </a:r>
          </a:p>
        </p:txBody>
      </p:sp>
      <p:cxnSp>
        <p:nvCxnSpPr>
          <p:cNvPr id="22" name="Straight Connector 16">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F78EC4-C040-4A14-AF42-52A07FF3E681}"/>
              </a:ext>
            </a:extLst>
          </p:cNvPr>
          <p:cNvSpPr>
            <a:spLocks noGrp="1"/>
          </p:cNvSpPr>
          <p:nvPr>
            <p:ph idx="1"/>
          </p:nvPr>
        </p:nvSpPr>
        <p:spPr>
          <a:xfrm>
            <a:off x="5105398" y="1115568"/>
            <a:ext cx="6245352" cy="4626864"/>
          </a:xfrm>
        </p:spPr>
        <p:txBody>
          <a:bodyPr anchor="ctr">
            <a:normAutofit/>
          </a:bodyPr>
          <a:lstStyle/>
          <a:p>
            <a:r>
              <a:rPr lang="en-US"/>
              <a:t>EPA’s Home Buyer’s and Seller’s Guide to Radon &amp; Consumer’s Guide to Radon Reduction</a:t>
            </a:r>
          </a:p>
          <a:p>
            <a:r>
              <a:rPr lang="en-US"/>
              <a:t>ANSI/AARST MS-QA 2019</a:t>
            </a:r>
          </a:p>
          <a:p>
            <a:r>
              <a:rPr lang="en-US"/>
              <a:t>ANSI/AARST MAH 2019</a:t>
            </a:r>
          </a:p>
          <a:p>
            <a:endParaRPr lang="en-US"/>
          </a:p>
        </p:txBody>
      </p:sp>
    </p:spTree>
    <p:extLst>
      <p:ext uri="{BB962C8B-B14F-4D97-AF65-F5344CB8AC3E}">
        <p14:creationId xmlns:p14="http://schemas.microsoft.com/office/powerpoint/2010/main" val="4059531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1C83-B9A8-4B5B-97AC-B517B71F2036}"/>
              </a:ext>
            </a:extLst>
          </p:cNvPr>
          <p:cNvSpPr>
            <a:spLocks noGrp="1"/>
          </p:cNvSpPr>
          <p:nvPr>
            <p:ph type="title"/>
          </p:nvPr>
        </p:nvSpPr>
        <p:spPr>
          <a:xfrm>
            <a:off x="913795" y="212725"/>
            <a:ext cx="10345825" cy="812801"/>
          </a:xfrm>
        </p:spPr>
        <p:txBody>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rPr>
              <a:t>Operating Procedure for CRM-510LP</a:t>
            </a:r>
            <a:endParaRPr lang="en-US"/>
          </a:p>
        </p:txBody>
      </p:sp>
      <p:graphicFrame>
        <p:nvGraphicFramePr>
          <p:cNvPr id="4" name="Table 4">
            <a:extLst>
              <a:ext uri="{FF2B5EF4-FFF2-40B4-BE49-F238E27FC236}">
                <a16:creationId xmlns:a16="http://schemas.microsoft.com/office/drawing/2014/main" id="{5AB10759-78ED-4C18-8CC7-1A1FDA44493C}"/>
              </a:ext>
            </a:extLst>
          </p:cNvPr>
          <p:cNvGraphicFramePr>
            <a:graphicFrameLocks noGrp="1"/>
          </p:cNvGraphicFramePr>
          <p:nvPr>
            <p:ph idx="1"/>
            <p:extLst>
              <p:ext uri="{D42A27DB-BD31-4B8C-83A1-F6EECF244321}">
                <p14:modId xmlns:p14="http://schemas.microsoft.com/office/powerpoint/2010/main" val="1280358820"/>
              </p:ext>
            </p:extLst>
          </p:nvPr>
        </p:nvGraphicFramePr>
        <p:xfrm>
          <a:off x="914400" y="1211263"/>
          <a:ext cx="10353674" cy="3992558"/>
        </p:xfrm>
        <a:graphic>
          <a:graphicData uri="http://schemas.openxmlformats.org/drawingml/2006/table">
            <a:tbl>
              <a:tblPr firstRow="1" bandRow="1">
                <a:tableStyleId>{5C22544A-7EE6-4342-B048-85BDC9FD1C3A}</a:tableStyleId>
              </a:tblPr>
              <a:tblGrid>
                <a:gridCol w="5176837">
                  <a:extLst>
                    <a:ext uri="{9D8B030D-6E8A-4147-A177-3AD203B41FA5}">
                      <a16:colId xmlns:a16="http://schemas.microsoft.com/office/drawing/2014/main" val="4018423373"/>
                    </a:ext>
                  </a:extLst>
                </a:gridCol>
                <a:gridCol w="5176837">
                  <a:extLst>
                    <a:ext uri="{9D8B030D-6E8A-4147-A177-3AD203B41FA5}">
                      <a16:colId xmlns:a16="http://schemas.microsoft.com/office/drawing/2014/main" val="1498216448"/>
                    </a:ext>
                  </a:extLst>
                </a:gridCol>
              </a:tblGrid>
              <a:tr h="393396">
                <a:tc>
                  <a:txBody>
                    <a:bodyPr/>
                    <a:lstStyle/>
                    <a:p>
                      <a:pPr algn="ctr"/>
                      <a:r>
                        <a:rPr lang="en-US" sz="1200"/>
                        <a:t>Action</a:t>
                      </a:r>
                    </a:p>
                  </a:txBody>
                  <a:tcPr anchor="ctr">
                    <a:solidFill>
                      <a:srgbClr val="74C1CF">
                        <a:alpha val="96000"/>
                      </a:srgbClr>
                    </a:solidFill>
                  </a:tcPr>
                </a:tc>
                <a:tc>
                  <a:txBody>
                    <a:bodyPr/>
                    <a:lstStyle/>
                    <a:p>
                      <a:pPr algn="ctr"/>
                      <a:r>
                        <a:rPr lang="en-US" sz="1200"/>
                        <a:t>Screen Shows</a:t>
                      </a:r>
                    </a:p>
                  </a:txBody>
                  <a:tcPr anchor="ctr">
                    <a:solidFill>
                      <a:srgbClr val="74C1CF">
                        <a:alpha val="96000"/>
                      </a:srgbClr>
                    </a:solidFill>
                  </a:tcPr>
                </a:tc>
                <a:extLst>
                  <a:ext uri="{0D108BD9-81ED-4DB2-BD59-A6C34878D82A}">
                    <a16:rowId xmlns:a16="http://schemas.microsoft.com/office/drawing/2014/main" val="3629686895"/>
                  </a:ext>
                </a:extLst>
              </a:tr>
              <a:tr h="393396">
                <a:tc>
                  <a:txBody>
                    <a:bodyPr/>
                    <a:lstStyle/>
                    <a:p>
                      <a:pPr algn="ctr"/>
                      <a:r>
                        <a:rPr lang="en-US" sz="1200"/>
                        <a:t>(1) Turn-key to RUN position</a:t>
                      </a:r>
                    </a:p>
                  </a:txBody>
                  <a:tcPr anchor="ctr">
                    <a:solidFill>
                      <a:srgbClr val="74C1CF">
                        <a:alpha val="96000"/>
                      </a:srgbClr>
                    </a:solidFill>
                  </a:tcPr>
                </a:tc>
                <a:tc>
                  <a:txBody>
                    <a:bodyPr/>
                    <a:lstStyle/>
                    <a:p>
                      <a:pPr algn="ctr"/>
                      <a:r>
                        <a:rPr lang="en-US" sz="1200"/>
                        <a:t>Blank</a:t>
                      </a:r>
                    </a:p>
                  </a:txBody>
                  <a:tcPr anchor="ctr">
                    <a:solidFill>
                      <a:srgbClr val="74C1CF">
                        <a:alpha val="96000"/>
                      </a:srgbClr>
                    </a:solidFill>
                  </a:tcPr>
                </a:tc>
                <a:extLst>
                  <a:ext uri="{0D108BD9-81ED-4DB2-BD59-A6C34878D82A}">
                    <a16:rowId xmlns:a16="http://schemas.microsoft.com/office/drawing/2014/main" val="265732"/>
                  </a:ext>
                </a:extLst>
              </a:tr>
              <a:tr h="393396">
                <a:tc>
                  <a:txBody>
                    <a:bodyPr/>
                    <a:lstStyle/>
                    <a:p>
                      <a:pPr algn="ctr"/>
                      <a:r>
                        <a:rPr lang="en-US" sz="1200"/>
                        <a:t>(2) Push the PRINT button once</a:t>
                      </a:r>
                    </a:p>
                  </a:txBody>
                  <a:tcPr anchor="ctr">
                    <a:solidFill>
                      <a:srgbClr val="74C1CF">
                        <a:alpha val="96000"/>
                      </a:srgbClr>
                    </a:solidFill>
                  </a:tcPr>
                </a:tc>
                <a:tc>
                  <a:txBody>
                    <a:bodyPr/>
                    <a:lstStyle/>
                    <a:p>
                      <a:pPr algn="ctr"/>
                      <a:r>
                        <a:rPr lang="en-US" sz="1200"/>
                        <a:t>RUN, then goes to: </a:t>
                      </a:r>
                      <a:r>
                        <a:rPr lang="en-US" sz="1200" err="1"/>
                        <a:t>pCi</a:t>
                      </a:r>
                      <a:r>
                        <a:rPr lang="en-US" sz="1200"/>
                        <a:t>/l, "Hg, °F, or </a:t>
                      </a:r>
                      <a:r>
                        <a:rPr lang="en-US" sz="1200" err="1"/>
                        <a:t>Bq</a:t>
                      </a:r>
                      <a:r>
                        <a:rPr lang="en-US" sz="1200"/>
                        <a:t>/M</a:t>
                      </a:r>
                      <a:r>
                        <a:rPr lang="en-US" sz="1200" baseline="30000"/>
                        <a:t>3</a:t>
                      </a:r>
                      <a:r>
                        <a:rPr lang="en-US" sz="1200"/>
                        <a:t>, kPa, </a:t>
                      </a:r>
                      <a:r>
                        <a:rPr lang="en-US" sz="1200" baseline="30000"/>
                        <a:t>°</a:t>
                      </a:r>
                      <a:r>
                        <a:rPr lang="en-US" sz="1200" baseline="0"/>
                        <a:t>C</a:t>
                      </a:r>
                    </a:p>
                  </a:txBody>
                  <a:tcPr anchor="ctr">
                    <a:solidFill>
                      <a:srgbClr val="74C1CF">
                        <a:alpha val="96000"/>
                      </a:srgbClr>
                    </a:solidFill>
                  </a:tcPr>
                </a:tc>
                <a:extLst>
                  <a:ext uri="{0D108BD9-81ED-4DB2-BD59-A6C34878D82A}">
                    <a16:rowId xmlns:a16="http://schemas.microsoft.com/office/drawing/2014/main" val="471772374"/>
                  </a:ext>
                </a:extLst>
              </a:tr>
              <a:tr h="393396">
                <a:tc>
                  <a:txBody>
                    <a:bodyPr/>
                    <a:lstStyle/>
                    <a:p>
                      <a:pPr algn="ctr"/>
                      <a:r>
                        <a:rPr lang="en-US" sz="1200"/>
                        <a:t>(3) Push the PRINT button again</a:t>
                      </a:r>
                    </a:p>
                  </a:txBody>
                  <a:tcPr anchor="ctr">
                    <a:solidFill>
                      <a:srgbClr val="74C1CF">
                        <a:alpha val="96000"/>
                      </a:srgbClr>
                    </a:solidFill>
                  </a:tcPr>
                </a:tc>
                <a:tc>
                  <a:txBody>
                    <a:bodyPr/>
                    <a:lstStyle/>
                    <a:p>
                      <a:pPr algn="ctr"/>
                      <a:r>
                        <a:rPr lang="en-US" sz="1200"/>
                        <a:t>DATE 01/01/20 (current date)</a:t>
                      </a:r>
                    </a:p>
                  </a:txBody>
                  <a:tcPr anchor="ctr">
                    <a:solidFill>
                      <a:srgbClr val="74C1CF">
                        <a:alpha val="96000"/>
                      </a:srgbClr>
                    </a:solidFill>
                  </a:tcPr>
                </a:tc>
                <a:extLst>
                  <a:ext uri="{0D108BD9-81ED-4DB2-BD59-A6C34878D82A}">
                    <a16:rowId xmlns:a16="http://schemas.microsoft.com/office/drawing/2014/main" val="210544570"/>
                  </a:ext>
                </a:extLst>
              </a:tr>
              <a:tr h="393396">
                <a:tc>
                  <a:txBody>
                    <a:bodyPr/>
                    <a:lstStyle/>
                    <a:p>
                      <a:pPr algn="ctr"/>
                      <a:r>
                        <a:rPr lang="en-US" sz="1200"/>
                        <a:t>(4) Push and release both buttons at the same time</a:t>
                      </a:r>
                    </a:p>
                  </a:txBody>
                  <a:tcPr anchor="ctr">
                    <a:solidFill>
                      <a:srgbClr val="74C1CF">
                        <a:alpha val="96000"/>
                      </a:srgbClr>
                    </a:solidFill>
                  </a:tcPr>
                </a:tc>
                <a:tc>
                  <a:txBody>
                    <a:bodyPr/>
                    <a:lstStyle/>
                    <a:p>
                      <a:pPr algn="ctr"/>
                      <a:r>
                        <a:rPr lang="en-US" sz="1200"/>
                        <a:t>TIME 14:06 (current time)</a:t>
                      </a:r>
                    </a:p>
                  </a:txBody>
                  <a:tcPr anchor="ctr">
                    <a:solidFill>
                      <a:srgbClr val="74C1CF">
                        <a:alpha val="96000"/>
                      </a:srgbClr>
                    </a:solidFill>
                  </a:tcPr>
                </a:tc>
                <a:extLst>
                  <a:ext uri="{0D108BD9-81ED-4DB2-BD59-A6C34878D82A}">
                    <a16:rowId xmlns:a16="http://schemas.microsoft.com/office/drawing/2014/main" val="1348149420"/>
                  </a:ext>
                </a:extLst>
              </a:tr>
              <a:tr h="2025578">
                <a:tc>
                  <a:txBody>
                    <a:bodyPr/>
                    <a:lstStyle/>
                    <a:p>
                      <a:pPr algn="ctr"/>
                      <a:r>
                        <a:rPr lang="en-US" sz="1200"/>
                        <a:t>(5) At this time, the device goes into Self-Test Mode</a:t>
                      </a:r>
                    </a:p>
                    <a:p>
                      <a:pPr lvl="0" algn="ctr">
                        <a:buNone/>
                      </a:pPr>
                      <a:endParaRPr lang="en-US" sz="1200"/>
                    </a:p>
                    <a:p>
                      <a:pPr lvl="0" algn="ctr">
                        <a:buNone/>
                      </a:pPr>
                      <a:r>
                        <a:rPr lang="en-US" sz="1200"/>
                        <a:t>This process takes about 20 seconds. When the test passes, the screen shows:</a:t>
                      </a:r>
                    </a:p>
                    <a:p>
                      <a:pPr lvl="0" algn="ctr">
                        <a:buNone/>
                      </a:pPr>
                      <a:endParaRPr lang="en-US" sz="1200"/>
                    </a:p>
                    <a:p>
                      <a:pPr lvl="0" algn="ctr">
                        <a:buNone/>
                      </a:pPr>
                      <a:r>
                        <a:rPr lang="en-US" sz="1200"/>
                        <a:t>At this time, the test is running</a:t>
                      </a:r>
                    </a:p>
                    <a:p>
                      <a:pPr lvl="0" algn="ctr">
                        <a:buNone/>
                      </a:pPr>
                      <a:endParaRPr lang="en-US" sz="1200"/>
                    </a:p>
                    <a:p>
                      <a:pPr lvl="0" algn="ctr">
                        <a:buNone/>
                      </a:pPr>
                      <a:r>
                        <a:rPr lang="en-US" sz="1200"/>
                        <a:t>If the screen says:</a:t>
                      </a:r>
                    </a:p>
                    <a:p>
                      <a:pPr lvl="0" algn="ctr">
                        <a:buNone/>
                      </a:pPr>
                      <a:r>
                        <a:rPr lang="en-US" sz="1200"/>
                        <a:t>Turn the key to OFF and push a button</a:t>
                      </a:r>
                    </a:p>
                    <a:p>
                      <a:pPr lvl="0" algn="ctr">
                        <a:buNone/>
                      </a:pPr>
                      <a:r>
                        <a:rPr lang="en-US" sz="1200"/>
                        <a:t>Start again from the beginning.</a:t>
                      </a:r>
                    </a:p>
                    <a:p>
                      <a:pPr lvl="0" algn="ctr">
                        <a:buNone/>
                      </a:pPr>
                      <a:r>
                        <a:rPr lang="en-US" sz="1200"/>
                        <a:t>If the device fails a second time, call femto-TECH for guidance</a:t>
                      </a:r>
                    </a:p>
                  </a:txBody>
                  <a:tcPr anchor="ctr">
                    <a:solidFill>
                      <a:srgbClr val="74C1CF">
                        <a:alpha val="96000"/>
                      </a:srgbClr>
                    </a:solidFill>
                  </a:tcPr>
                </a:tc>
                <a:tc>
                  <a:txBody>
                    <a:bodyPr/>
                    <a:lstStyle/>
                    <a:p>
                      <a:pPr algn="ctr"/>
                      <a:r>
                        <a:rPr lang="en-US" sz="1200"/>
                        <a:t>SELF TEST ACTIVE</a:t>
                      </a:r>
                    </a:p>
                    <a:p>
                      <a:pPr lvl="0" algn="ctr">
                        <a:buNone/>
                      </a:pPr>
                      <a:endParaRPr lang="en-US" sz="1200"/>
                    </a:p>
                    <a:p>
                      <a:pPr lvl="0" algn="ctr">
                        <a:buNone/>
                      </a:pPr>
                      <a:r>
                        <a:rPr lang="en-US" sz="1200"/>
                        <a:t>PASSED SELF TEST</a:t>
                      </a:r>
                    </a:p>
                    <a:p>
                      <a:pPr lvl="0" algn="ctr">
                        <a:buNone/>
                      </a:pPr>
                      <a:r>
                        <a:rPr lang="en-US" sz="1200"/>
                        <a:t>TEST STARTED!</a:t>
                      </a:r>
                    </a:p>
                    <a:p>
                      <a:pPr lvl="0" algn="ctr">
                        <a:buNone/>
                      </a:pPr>
                      <a:endParaRPr lang="en-US" sz="1200"/>
                    </a:p>
                    <a:p>
                      <a:pPr lvl="0" algn="ctr">
                        <a:buNone/>
                      </a:pPr>
                      <a:r>
                        <a:rPr lang="en-US" sz="1200"/>
                        <a:t>Count 0 </a:t>
                      </a:r>
                    </a:p>
                    <a:p>
                      <a:pPr lvl="0" algn="ctr">
                        <a:buNone/>
                      </a:pPr>
                      <a:endParaRPr lang="en-US" sz="1200"/>
                    </a:p>
                    <a:p>
                      <a:pPr lvl="0" algn="ctr">
                        <a:buNone/>
                      </a:pPr>
                      <a:r>
                        <a:rPr lang="en-US" sz="1200"/>
                        <a:t>SELF TEST FAILED</a:t>
                      </a:r>
                    </a:p>
                    <a:p>
                      <a:pPr lvl="0" algn="ctr">
                        <a:buNone/>
                      </a:pPr>
                      <a:endParaRPr lang="en-US" sz="1200"/>
                    </a:p>
                    <a:p>
                      <a:pPr lvl="0" algn="ctr">
                        <a:buNone/>
                      </a:pPr>
                      <a:endParaRPr lang="en-US" sz="1200"/>
                    </a:p>
                  </a:txBody>
                  <a:tcPr anchor="ctr">
                    <a:solidFill>
                      <a:srgbClr val="74C1CF">
                        <a:alpha val="96000"/>
                      </a:srgbClr>
                    </a:solidFill>
                  </a:tcPr>
                </a:tc>
                <a:extLst>
                  <a:ext uri="{0D108BD9-81ED-4DB2-BD59-A6C34878D82A}">
                    <a16:rowId xmlns:a16="http://schemas.microsoft.com/office/drawing/2014/main" val="635846118"/>
                  </a:ext>
                </a:extLst>
              </a:tr>
            </a:tbl>
          </a:graphicData>
        </a:graphic>
      </p:graphicFrame>
      <p:graphicFrame>
        <p:nvGraphicFramePr>
          <p:cNvPr id="5" name="Table 5">
            <a:extLst>
              <a:ext uri="{FF2B5EF4-FFF2-40B4-BE49-F238E27FC236}">
                <a16:creationId xmlns:a16="http://schemas.microsoft.com/office/drawing/2014/main" id="{91A46971-7A24-4548-A655-E81F6DA0E8B1}"/>
              </a:ext>
            </a:extLst>
          </p:cNvPr>
          <p:cNvGraphicFramePr>
            <a:graphicFrameLocks noGrp="1"/>
          </p:cNvGraphicFramePr>
          <p:nvPr>
            <p:extLst>
              <p:ext uri="{D42A27DB-BD31-4B8C-83A1-F6EECF244321}">
                <p14:modId xmlns:p14="http://schemas.microsoft.com/office/powerpoint/2010/main" val="2550162023"/>
              </p:ext>
            </p:extLst>
          </p:nvPr>
        </p:nvGraphicFramePr>
        <p:xfrm>
          <a:off x="912812" y="5643563"/>
          <a:ext cx="10360688" cy="670921"/>
        </p:xfrm>
        <a:graphic>
          <a:graphicData uri="http://schemas.openxmlformats.org/drawingml/2006/table">
            <a:tbl>
              <a:tblPr firstRow="1" bandRow="1">
                <a:tableStyleId>{5C22544A-7EE6-4342-B048-85BDC9FD1C3A}</a:tableStyleId>
              </a:tblPr>
              <a:tblGrid>
                <a:gridCol w="5180344">
                  <a:extLst>
                    <a:ext uri="{9D8B030D-6E8A-4147-A177-3AD203B41FA5}">
                      <a16:colId xmlns:a16="http://schemas.microsoft.com/office/drawing/2014/main" val="1450203425"/>
                    </a:ext>
                  </a:extLst>
                </a:gridCol>
                <a:gridCol w="5180344">
                  <a:extLst>
                    <a:ext uri="{9D8B030D-6E8A-4147-A177-3AD203B41FA5}">
                      <a16:colId xmlns:a16="http://schemas.microsoft.com/office/drawing/2014/main" val="3946006183"/>
                    </a:ext>
                  </a:extLst>
                </a:gridCol>
              </a:tblGrid>
              <a:tr h="396601">
                <a:tc>
                  <a:txBody>
                    <a:bodyPr/>
                    <a:lstStyle/>
                    <a:p>
                      <a:pPr algn="ctr"/>
                      <a:r>
                        <a:rPr lang="en-US" sz="1200"/>
                        <a:t>Action</a:t>
                      </a:r>
                    </a:p>
                  </a:txBody>
                  <a:tcPr anchor="ctr">
                    <a:solidFill>
                      <a:srgbClr val="74C1CF"/>
                    </a:solidFill>
                  </a:tcPr>
                </a:tc>
                <a:tc>
                  <a:txBody>
                    <a:bodyPr/>
                    <a:lstStyle/>
                    <a:p>
                      <a:pPr algn="ctr"/>
                      <a:r>
                        <a:rPr lang="en-US" sz="1200"/>
                        <a:t>Screen Shows</a:t>
                      </a:r>
                    </a:p>
                  </a:txBody>
                  <a:tcPr anchor="ctr">
                    <a:solidFill>
                      <a:srgbClr val="74C1CF"/>
                    </a:solidFill>
                  </a:tcPr>
                </a:tc>
                <a:extLst>
                  <a:ext uri="{0D108BD9-81ED-4DB2-BD59-A6C34878D82A}">
                    <a16:rowId xmlns:a16="http://schemas.microsoft.com/office/drawing/2014/main" val="1434746294"/>
                  </a:ext>
                </a:extLst>
              </a:tr>
              <a:tr h="270148">
                <a:tc>
                  <a:txBody>
                    <a:bodyPr/>
                    <a:lstStyle/>
                    <a:p>
                      <a:pPr algn="ctr"/>
                      <a:r>
                        <a:rPr lang="en-US" sz="1200"/>
                        <a:t>(1) Turn the key to the OFF position and push either of the buttons</a:t>
                      </a:r>
                    </a:p>
                  </a:txBody>
                  <a:tcPr anchor="ctr">
                    <a:solidFill>
                      <a:srgbClr val="74C1CF"/>
                    </a:solidFill>
                  </a:tcPr>
                </a:tc>
                <a:tc>
                  <a:txBody>
                    <a:bodyPr/>
                    <a:lstStyle/>
                    <a:p>
                      <a:pPr algn="ctr"/>
                      <a:r>
                        <a:rPr lang="en-US" sz="1200"/>
                        <a:t>TEST ENDED!</a:t>
                      </a:r>
                    </a:p>
                  </a:txBody>
                  <a:tcPr anchor="ctr">
                    <a:solidFill>
                      <a:srgbClr val="74C1CF"/>
                    </a:solidFill>
                  </a:tcPr>
                </a:tc>
                <a:extLst>
                  <a:ext uri="{0D108BD9-81ED-4DB2-BD59-A6C34878D82A}">
                    <a16:rowId xmlns:a16="http://schemas.microsoft.com/office/drawing/2014/main" val="1220435833"/>
                  </a:ext>
                </a:extLst>
              </a:tr>
            </a:tbl>
          </a:graphicData>
        </a:graphic>
      </p:graphicFrame>
      <p:sp>
        <p:nvSpPr>
          <p:cNvPr id="6" name="TextBox 5">
            <a:extLst>
              <a:ext uri="{FF2B5EF4-FFF2-40B4-BE49-F238E27FC236}">
                <a16:creationId xmlns:a16="http://schemas.microsoft.com/office/drawing/2014/main" id="{239FBD79-6687-4D43-B8C2-13050249C97D}"/>
              </a:ext>
            </a:extLst>
          </p:cNvPr>
          <p:cNvSpPr txBox="1"/>
          <p:nvPr/>
        </p:nvSpPr>
        <p:spPr>
          <a:xfrm>
            <a:off x="962025" y="8350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t>Start Test</a:t>
            </a:r>
          </a:p>
        </p:txBody>
      </p:sp>
      <p:sp>
        <p:nvSpPr>
          <p:cNvPr id="7" name="TextBox 6">
            <a:extLst>
              <a:ext uri="{FF2B5EF4-FFF2-40B4-BE49-F238E27FC236}">
                <a16:creationId xmlns:a16="http://schemas.microsoft.com/office/drawing/2014/main" id="{F481F816-B076-4FF7-8CE5-B9EAEBAF1AEF}"/>
              </a:ext>
            </a:extLst>
          </p:cNvPr>
          <p:cNvSpPr txBox="1"/>
          <p:nvPr/>
        </p:nvSpPr>
        <p:spPr>
          <a:xfrm>
            <a:off x="914400" y="52720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t>End Test</a:t>
            </a:r>
          </a:p>
        </p:txBody>
      </p:sp>
      <p:sp>
        <p:nvSpPr>
          <p:cNvPr id="8" name="TextBox 7">
            <a:extLst>
              <a:ext uri="{FF2B5EF4-FFF2-40B4-BE49-F238E27FC236}">
                <a16:creationId xmlns:a16="http://schemas.microsoft.com/office/drawing/2014/main" id="{7E3423F2-BC43-46A4-8409-4A79453B4F4A}"/>
              </a:ext>
            </a:extLst>
          </p:cNvPr>
          <p:cNvSpPr txBox="1"/>
          <p:nvPr/>
        </p:nvSpPr>
        <p:spPr>
          <a:xfrm>
            <a:off x="4089400" y="6415087"/>
            <a:ext cx="43862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Note: Once you start a new test, the old data will be </a:t>
            </a:r>
            <a:r>
              <a:rPr lang="en-US" sz="1200" u="sng"/>
              <a:t>CLEARED</a:t>
            </a:r>
            <a:r>
              <a:rPr lang="en-US" sz="1200"/>
              <a:t>!</a:t>
            </a:r>
          </a:p>
        </p:txBody>
      </p:sp>
    </p:spTree>
    <p:extLst>
      <p:ext uri="{BB962C8B-B14F-4D97-AF65-F5344CB8AC3E}">
        <p14:creationId xmlns:p14="http://schemas.microsoft.com/office/powerpoint/2010/main" val="1906887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83B4-84FB-4707-9777-E8B4F1333354}"/>
              </a:ext>
            </a:extLst>
          </p:cNvPr>
          <p:cNvSpPr>
            <a:spLocks noGrp="1"/>
          </p:cNvSpPr>
          <p:nvPr>
            <p:ph type="title"/>
          </p:nvPr>
        </p:nvSpPr>
        <p:spPr>
          <a:xfrm>
            <a:off x="913795" y="212725"/>
            <a:ext cx="10345825" cy="1162051"/>
          </a:xfrm>
        </p:spPr>
        <p:txBody>
          <a:bodyPr>
            <a:normAutofit/>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Operating Procedure for CRM-510LP (Continued)</a:t>
            </a:r>
            <a:endParaRPr lang="en-US" sz="2900"/>
          </a:p>
        </p:txBody>
      </p:sp>
      <p:graphicFrame>
        <p:nvGraphicFramePr>
          <p:cNvPr id="4" name="Table 4">
            <a:extLst>
              <a:ext uri="{FF2B5EF4-FFF2-40B4-BE49-F238E27FC236}">
                <a16:creationId xmlns:a16="http://schemas.microsoft.com/office/drawing/2014/main" id="{C1FF40E7-0671-414D-93D9-FFA99F0E9D82}"/>
              </a:ext>
            </a:extLst>
          </p:cNvPr>
          <p:cNvGraphicFramePr>
            <a:graphicFrameLocks noGrp="1"/>
          </p:cNvGraphicFramePr>
          <p:nvPr>
            <p:ph idx="1"/>
            <p:extLst>
              <p:ext uri="{D42A27DB-BD31-4B8C-83A1-F6EECF244321}">
                <p14:modId xmlns:p14="http://schemas.microsoft.com/office/powerpoint/2010/main" val="2134958299"/>
              </p:ext>
            </p:extLst>
          </p:nvPr>
        </p:nvGraphicFramePr>
        <p:xfrm>
          <a:off x="992187" y="1579562"/>
          <a:ext cx="10051155" cy="3873492"/>
        </p:xfrm>
        <a:graphic>
          <a:graphicData uri="http://schemas.openxmlformats.org/drawingml/2006/table">
            <a:tbl>
              <a:tblPr firstRow="1" bandRow="1">
                <a:tableStyleId>{5C22544A-7EE6-4342-B048-85BDC9FD1C3A}</a:tableStyleId>
              </a:tblPr>
              <a:tblGrid>
                <a:gridCol w="6141681">
                  <a:extLst>
                    <a:ext uri="{9D8B030D-6E8A-4147-A177-3AD203B41FA5}">
                      <a16:colId xmlns:a16="http://schemas.microsoft.com/office/drawing/2014/main" val="2747543566"/>
                    </a:ext>
                  </a:extLst>
                </a:gridCol>
                <a:gridCol w="3909474">
                  <a:extLst>
                    <a:ext uri="{9D8B030D-6E8A-4147-A177-3AD203B41FA5}">
                      <a16:colId xmlns:a16="http://schemas.microsoft.com/office/drawing/2014/main" val="2730008868"/>
                    </a:ext>
                  </a:extLst>
                </a:gridCol>
              </a:tblGrid>
              <a:tr h="430388">
                <a:tc>
                  <a:txBody>
                    <a:bodyPr/>
                    <a:lstStyle/>
                    <a:p>
                      <a:pPr algn="ctr"/>
                      <a:r>
                        <a:rPr lang="en-US" sz="1200" b="1"/>
                        <a:t>Action</a:t>
                      </a:r>
                    </a:p>
                  </a:txBody>
                  <a:tcPr anchor="ctr">
                    <a:solidFill>
                      <a:srgbClr val="74C1CF"/>
                    </a:solidFill>
                  </a:tcPr>
                </a:tc>
                <a:tc>
                  <a:txBody>
                    <a:bodyPr/>
                    <a:lstStyle/>
                    <a:p>
                      <a:pPr algn="ctr"/>
                      <a:r>
                        <a:rPr lang="en-US" sz="1200" b="1"/>
                        <a:t>Screen Shows</a:t>
                      </a:r>
                    </a:p>
                  </a:txBody>
                  <a:tcPr anchor="ctr">
                    <a:solidFill>
                      <a:srgbClr val="74C1CF"/>
                    </a:solidFill>
                  </a:tcPr>
                </a:tc>
                <a:extLst>
                  <a:ext uri="{0D108BD9-81ED-4DB2-BD59-A6C34878D82A}">
                    <a16:rowId xmlns:a16="http://schemas.microsoft.com/office/drawing/2014/main" val="4267690141"/>
                  </a:ext>
                </a:extLst>
              </a:tr>
              <a:tr h="430388">
                <a:tc>
                  <a:txBody>
                    <a:bodyPr/>
                    <a:lstStyle/>
                    <a:p>
                      <a:pPr algn="ctr"/>
                      <a:r>
                        <a:rPr lang="en-US" sz="1200"/>
                        <a:t>(1) Attach printer cable to device and printer</a:t>
                      </a:r>
                    </a:p>
                  </a:txBody>
                  <a:tcPr anchor="ctr">
                    <a:solidFill>
                      <a:srgbClr val="74C1CF"/>
                    </a:solidFill>
                  </a:tcPr>
                </a:tc>
                <a:tc>
                  <a:txBody>
                    <a:bodyPr/>
                    <a:lstStyle/>
                    <a:p>
                      <a:pPr algn="ctr"/>
                      <a:r>
                        <a:rPr lang="en-US" sz="1200"/>
                        <a:t>Blank</a:t>
                      </a:r>
                    </a:p>
                  </a:txBody>
                  <a:tcPr anchor="ctr">
                    <a:solidFill>
                      <a:srgbClr val="74C1CF"/>
                    </a:solidFill>
                  </a:tcPr>
                </a:tc>
                <a:extLst>
                  <a:ext uri="{0D108BD9-81ED-4DB2-BD59-A6C34878D82A}">
                    <a16:rowId xmlns:a16="http://schemas.microsoft.com/office/drawing/2014/main" val="4096384124"/>
                  </a:ext>
                </a:extLst>
              </a:tr>
              <a:tr h="430388">
                <a:tc>
                  <a:txBody>
                    <a:bodyPr/>
                    <a:lstStyle/>
                    <a:p>
                      <a:pPr algn="ctr"/>
                      <a:r>
                        <a:rPr lang="en-US" sz="1200"/>
                        <a:t>(2) Turn the key to I/O, turn printer on </a:t>
                      </a:r>
                    </a:p>
                  </a:txBody>
                  <a:tcPr anchor="ctr">
                    <a:solidFill>
                      <a:srgbClr val="74C1CF"/>
                    </a:solidFill>
                  </a:tcPr>
                </a:tc>
                <a:tc>
                  <a:txBody>
                    <a:bodyPr/>
                    <a:lstStyle/>
                    <a:p>
                      <a:pPr algn="ctr"/>
                      <a:r>
                        <a:rPr lang="en-US" sz="1200"/>
                        <a:t>Blank</a:t>
                      </a:r>
                    </a:p>
                  </a:txBody>
                  <a:tcPr anchor="ctr">
                    <a:solidFill>
                      <a:srgbClr val="74C1CF"/>
                    </a:solidFill>
                  </a:tcPr>
                </a:tc>
                <a:extLst>
                  <a:ext uri="{0D108BD9-81ED-4DB2-BD59-A6C34878D82A}">
                    <a16:rowId xmlns:a16="http://schemas.microsoft.com/office/drawing/2014/main" val="2027518589"/>
                  </a:ext>
                </a:extLst>
              </a:tr>
              <a:tr h="430388">
                <a:tc>
                  <a:txBody>
                    <a:bodyPr/>
                    <a:lstStyle/>
                    <a:p>
                      <a:pPr algn="ctr"/>
                      <a:r>
                        <a:rPr lang="en-US" sz="1200"/>
                        <a:t>(3) Press PRINT button once</a:t>
                      </a:r>
                    </a:p>
                  </a:txBody>
                  <a:tcPr anchor="ctr">
                    <a:solidFill>
                      <a:srgbClr val="74C1CF"/>
                    </a:solidFill>
                  </a:tcPr>
                </a:tc>
                <a:tc>
                  <a:txBody>
                    <a:bodyPr/>
                    <a:lstStyle/>
                    <a:p>
                      <a:pPr algn="ctr"/>
                      <a:r>
                        <a:rPr lang="en-US" sz="1200"/>
                        <a:t>TIME: </a:t>
                      </a:r>
                      <a:r>
                        <a:rPr lang="en-US" sz="1200" err="1"/>
                        <a:t>xxxx</a:t>
                      </a:r>
                      <a:r>
                        <a:rPr lang="en-US" sz="1200"/>
                        <a:t> min.</a:t>
                      </a:r>
                    </a:p>
                  </a:txBody>
                  <a:tcPr anchor="ctr">
                    <a:solidFill>
                      <a:srgbClr val="74C1CF"/>
                    </a:solidFill>
                  </a:tcPr>
                </a:tc>
                <a:extLst>
                  <a:ext uri="{0D108BD9-81ED-4DB2-BD59-A6C34878D82A}">
                    <a16:rowId xmlns:a16="http://schemas.microsoft.com/office/drawing/2014/main" val="1143471506"/>
                  </a:ext>
                </a:extLst>
              </a:tr>
              <a:tr h="430388">
                <a:tc>
                  <a:txBody>
                    <a:bodyPr/>
                    <a:lstStyle/>
                    <a:p>
                      <a:pPr algn="ctr"/>
                      <a:r>
                        <a:rPr lang="en-US" sz="1200"/>
                        <a:t>(4) Press PRINT button again</a:t>
                      </a:r>
                    </a:p>
                  </a:txBody>
                  <a:tcPr anchor="ctr">
                    <a:solidFill>
                      <a:srgbClr val="74C1CF"/>
                    </a:solidFill>
                  </a:tcPr>
                </a:tc>
                <a:tc>
                  <a:txBody>
                    <a:bodyPr/>
                    <a:lstStyle/>
                    <a:p>
                      <a:pPr algn="ctr"/>
                      <a:r>
                        <a:rPr lang="en-US" sz="1200" err="1"/>
                        <a:t>pCi</a:t>
                      </a:r>
                      <a:r>
                        <a:rPr lang="en-US" sz="1200"/>
                        <a:t>/l "Hg, °F</a:t>
                      </a:r>
                    </a:p>
                  </a:txBody>
                  <a:tcPr anchor="ctr">
                    <a:solidFill>
                      <a:srgbClr val="74C1CF"/>
                    </a:solidFill>
                  </a:tcPr>
                </a:tc>
                <a:extLst>
                  <a:ext uri="{0D108BD9-81ED-4DB2-BD59-A6C34878D82A}">
                    <a16:rowId xmlns:a16="http://schemas.microsoft.com/office/drawing/2014/main" val="522530801"/>
                  </a:ext>
                </a:extLst>
              </a:tr>
              <a:tr h="430388">
                <a:tc>
                  <a:txBody>
                    <a:bodyPr/>
                    <a:lstStyle/>
                    <a:p>
                      <a:pPr algn="ctr"/>
                      <a:r>
                        <a:rPr lang="en-US" sz="1200"/>
                        <a:t>(5) Press IO Button to select between TABLE or GRAPH printout. Press PRINT to select</a:t>
                      </a:r>
                    </a:p>
                  </a:txBody>
                  <a:tcPr anchor="ctr">
                    <a:solidFill>
                      <a:srgbClr val="74C1CF"/>
                    </a:solidFill>
                  </a:tcPr>
                </a:tc>
                <a:tc>
                  <a:txBody>
                    <a:bodyPr/>
                    <a:lstStyle/>
                    <a:p>
                      <a:pPr algn="ctr"/>
                      <a:r>
                        <a:rPr lang="en-US" sz="1200"/>
                        <a:t>TABLE | GRAPH</a:t>
                      </a:r>
                    </a:p>
                  </a:txBody>
                  <a:tcPr anchor="ctr">
                    <a:solidFill>
                      <a:srgbClr val="74C1CF"/>
                    </a:solidFill>
                  </a:tcPr>
                </a:tc>
                <a:extLst>
                  <a:ext uri="{0D108BD9-81ED-4DB2-BD59-A6C34878D82A}">
                    <a16:rowId xmlns:a16="http://schemas.microsoft.com/office/drawing/2014/main" val="1711959008"/>
                  </a:ext>
                </a:extLst>
              </a:tr>
              <a:tr h="430388">
                <a:tc>
                  <a:txBody>
                    <a:bodyPr/>
                    <a:lstStyle/>
                    <a:p>
                      <a:pPr algn="ctr"/>
                      <a:r>
                        <a:rPr lang="en-US" sz="1200"/>
                        <a:t>(6) Press IO button to select between USE ALL or SKIP 12. Press PRINT to select</a:t>
                      </a:r>
                    </a:p>
                  </a:txBody>
                  <a:tcPr anchor="ctr">
                    <a:solidFill>
                      <a:srgbClr val="74C1CF"/>
                    </a:solidFill>
                  </a:tcPr>
                </a:tc>
                <a:tc>
                  <a:txBody>
                    <a:bodyPr/>
                    <a:lstStyle/>
                    <a:p>
                      <a:pPr algn="ctr"/>
                      <a:r>
                        <a:rPr lang="en-US" sz="1200"/>
                        <a:t>USE ALL DATE | SKIP 1</a:t>
                      </a:r>
                      <a:r>
                        <a:rPr lang="en-US" sz="1200" baseline="30000"/>
                        <a:t>st</a:t>
                      </a:r>
                      <a:r>
                        <a:rPr lang="en-US" sz="1200"/>
                        <a:t> 12 HRS</a:t>
                      </a:r>
                    </a:p>
                  </a:txBody>
                  <a:tcPr anchor="ctr">
                    <a:solidFill>
                      <a:srgbClr val="74C1CF"/>
                    </a:solidFill>
                  </a:tcPr>
                </a:tc>
                <a:extLst>
                  <a:ext uri="{0D108BD9-81ED-4DB2-BD59-A6C34878D82A}">
                    <a16:rowId xmlns:a16="http://schemas.microsoft.com/office/drawing/2014/main" val="1358942102"/>
                  </a:ext>
                </a:extLst>
              </a:tr>
              <a:tr h="430388">
                <a:tc>
                  <a:txBody>
                    <a:bodyPr/>
                    <a:lstStyle/>
                    <a:p>
                      <a:pPr algn="ctr"/>
                      <a:r>
                        <a:rPr lang="en-US" sz="1200"/>
                        <a:t>(7) Press PRINT button and data will begin printing</a:t>
                      </a:r>
                    </a:p>
                  </a:txBody>
                  <a:tcPr anchor="ctr">
                    <a:solidFill>
                      <a:srgbClr val="74C1CF"/>
                    </a:solidFill>
                  </a:tcPr>
                </a:tc>
                <a:tc>
                  <a:txBody>
                    <a:bodyPr/>
                    <a:lstStyle/>
                    <a:p>
                      <a:pPr algn="ctr"/>
                      <a:endParaRPr lang="en-US" sz="1200"/>
                    </a:p>
                  </a:txBody>
                  <a:tcPr anchor="ctr">
                    <a:solidFill>
                      <a:srgbClr val="74C1CF"/>
                    </a:solidFill>
                  </a:tcPr>
                </a:tc>
                <a:extLst>
                  <a:ext uri="{0D108BD9-81ED-4DB2-BD59-A6C34878D82A}">
                    <a16:rowId xmlns:a16="http://schemas.microsoft.com/office/drawing/2014/main" val="2770854234"/>
                  </a:ext>
                </a:extLst>
              </a:tr>
              <a:tr h="430388">
                <a:tc>
                  <a:txBody>
                    <a:bodyPr/>
                    <a:lstStyle/>
                    <a:p>
                      <a:pPr lvl="0" algn="ctr">
                        <a:buNone/>
                      </a:pPr>
                      <a:r>
                        <a:rPr lang="en-US" sz="1200"/>
                        <a:t>(8) Data may be printed again by repeating the above steps</a:t>
                      </a:r>
                    </a:p>
                  </a:txBody>
                  <a:tcPr anchor="ctr">
                    <a:solidFill>
                      <a:srgbClr val="74C1CF"/>
                    </a:solidFill>
                  </a:tcPr>
                </a:tc>
                <a:tc>
                  <a:txBody>
                    <a:bodyPr/>
                    <a:lstStyle/>
                    <a:p>
                      <a:pPr lvl="0" algn="ctr">
                        <a:buNone/>
                      </a:pPr>
                      <a:endParaRPr lang="en-US" sz="1200"/>
                    </a:p>
                  </a:txBody>
                  <a:tcPr anchor="ctr">
                    <a:solidFill>
                      <a:srgbClr val="74C1CF"/>
                    </a:solidFill>
                  </a:tcPr>
                </a:tc>
                <a:extLst>
                  <a:ext uri="{0D108BD9-81ED-4DB2-BD59-A6C34878D82A}">
                    <a16:rowId xmlns:a16="http://schemas.microsoft.com/office/drawing/2014/main" val="771491986"/>
                  </a:ext>
                </a:extLst>
              </a:tr>
            </a:tbl>
          </a:graphicData>
        </a:graphic>
      </p:graphicFrame>
      <p:sp>
        <p:nvSpPr>
          <p:cNvPr id="5" name="TextBox 4">
            <a:extLst>
              <a:ext uri="{FF2B5EF4-FFF2-40B4-BE49-F238E27FC236}">
                <a16:creationId xmlns:a16="http://schemas.microsoft.com/office/drawing/2014/main" id="{9F4750B6-7374-40EB-9568-6F0107E60A82}"/>
              </a:ext>
            </a:extLst>
          </p:cNvPr>
          <p:cNvSpPr txBox="1"/>
          <p:nvPr/>
        </p:nvSpPr>
        <p:spPr>
          <a:xfrm>
            <a:off x="914400" y="109696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t>Print Test Using Seiko Thermal Printer</a:t>
            </a:r>
          </a:p>
        </p:txBody>
      </p:sp>
      <p:sp>
        <p:nvSpPr>
          <p:cNvPr id="6" name="TextBox 5">
            <a:extLst>
              <a:ext uri="{FF2B5EF4-FFF2-40B4-BE49-F238E27FC236}">
                <a16:creationId xmlns:a16="http://schemas.microsoft.com/office/drawing/2014/main" id="{B5F764E7-1F82-4C18-AE31-7DF6B20D8F10}"/>
              </a:ext>
            </a:extLst>
          </p:cNvPr>
          <p:cNvSpPr txBox="1"/>
          <p:nvPr/>
        </p:nvSpPr>
        <p:spPr>
          <a:xfrm>
            <a:off x="3660775" y="5486400"/>
            <a:ext cx="52276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Note: If closed house conditions were not met and the test time was extended:</a:t>
            </a:r>
          </a:p>
        </p:txBody>
      </p:sp>
      <p:sp>
        <p:nvSpPr>
          <p:cNvPr id="7" name="TextBox 6">
            <a:extLst>
              <a:ext uri="{FF2B5EF4-FFF2-40B4-BE49-F238E27FC236}">
                <a16:creationId xmlns:a16="http://schemas.microsoft.com/office/drawing/2014/main" id="{D9E36A30-BE63-4398-85BF-F340A2F8A6B1}"/>
              </a:ext>
            </a:extLst>
          </p:cNvPr>
          <p:cNvSpPr txBox="1"/>
          <p:nvPr/>
        </p:nvSpPr>
        <p:spPr>
          <a:xfrm>
            <a:off x="1652588" y="5811837"/>
            <a:ext cx="81645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During step #6, press the I/O button and the screen will say (Skip 1</a:t>
            </a:r>
            <a:r>
              <a:rPr lang="en-US" sz="1200" baseline="30000"/>
              <a:t>st </a:t>
            </a:r>
            <a:r>
              <a:rPr lang="en-US" sz="1200"/>
              <a:t>12 </a:t>
            </a:r>
            <a:r>
              <a:rPr lang="en-US" sz="1200" err="1"/>
              <a:t>hrs</a:t>
            </a:r>
            <a:r>
              <a:rPr lang="en-US" sz="1200"/>
              <a:t>), then push PRINT. This will skip the first 12 hours of data, preventing it from being included in the final test average. </a:t>
            </a:r>
            <a:endParaRPr lang="en-US"/>
          </a:p>
        </p:txBody>
      </p:sp>
    </p:spTree>
    <p:extLst>
      <p:ext uri="{BB962C8B-B14F-4D97-AF65-F5344CB8AC3E}">
        <p14:creationId xmlns:p14="http://schemas.microsoft.com/office/powerpoint/2010/main" val="2877475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12AE-4736-46B4-B1AA-495B33980198}"/>
              </a:ext>
            </a:extLst>
          </p:cNvPr>
          <p:cNvSpPr>
            <a:spLocks noGrp="1"/>
          </p:cNvSpPr>
          <p:nvPr>
            <p:ph type="title"/>
          </p:nvPr>
        </p:nvSpPr>
        <p:spPr>
          <a:xfrm>
            <a:off x="913795" y="220662"/>
            <a:ext cx="10353762" cy="1257300"/>
          </a:xfrm>
        </p:spPr>
        <p:txBody>
          <a:bodyPr/>
          <a:lstStyle/>
          <a:p>
            <a:r>
              <a:rPr lang="en-US" sz="2900" u="sng">
                <a:ln>
                  <a:solidFill>
                    <a:prstClr val="black">
                      <a:lumMod val="75000"/>
                      <a:lumOff val="25000"/>
                      <a:alpha val="10000"/>
                    </a:prstClr>
                  </a:solidFill>
                </a:ln>
                <a:effectLst>
                  <a:outerShdw blurRad="9525" dist="25400" dir="14640000" algn="tl" rotWithShape="0">
                    <a:prstClr val="black">
                      <a:alpha val="30000"/>
                    </a:prstClr>
                  </a:outerShdw>
                </a:effectLst>
              </a:rPr>
              <a:t>Changing the Time on the CRM-510LP</a:t>
            </a:r>
            <a:br>
              <a:rPr lang="en-US" sz="2900">
                <a:ln>
                  <a:solidFill>
                    <a:prstClr val="black">
                      <a:lumMod val="75000"/>
                      <a:lumOff val="25000"/>
                      <a:alpha val="10000"/>
                    </a:prstClr>
                  </a:solidFill>
                </a:ln>
                <a:effectLst>
                  <a:outerShdw blurRad="9525" dist="25400" dir="14640000" algn="tl" rotWithShape="0">
                    <a:prstClr val="black">
                      <a:alpha val="30000"/>
                    </a:prstClr>
                  </a:outerShdw>
                </a:effectLst>
              </a:rPr>
            </a:br>
            <a:r>
              <a:rPr lang="en-US" sz="2900" b="1" u="sng">
                <a:ln>
                  <a:solidFill>
                    <a:prstClr val="black">
                      <a:lumMod val="75000"/>
                      <a:lumOff val="25000"/>
                      <a:alpha val="10000"/>
                    </a:prstClr>
                  </a:solidFill>
                </a:ln>
                <a:effectLst>
                  <a:outerShdw blurRad="9525" dist="25400" dir="14640000" algn="tl" rotWithShape="0">
                    <a:prstClr val="black">
                      <a:alpha val="30000"/>
                    </a:prstClr>
                  </a:outerShdw>
                </a:effectLst>
              </a:rPr>
              <a:t>Instructions</a:t>
            </a:r>
          </a:p>
        </p:txBody>
      </p:sp>
      <p:sp>
        <p:nvSpPr>
          <p:cNvPr id="3" name="Content Placeholder 2">
            <a:extLst>
              <a:ext uri="{FF2B5EF4-FFF2-40B4-BE49-F238E27FC236}">
                <a16:creationId xmlns:a16="http://schemas.microsoft.com/office/drawing/2014/main" id="{75719943-3DA9-4E26-9262-10C46395968D}"/>
              </a:ext>
            </a:extLst>
          </p:cNvPr>
          <p:cNvSpPr>
            <a:spLocks noGrp="1"/>
          </p:cNvSpPr>
          <p:nvPr>
            <p:ph idx="1"/>
          </p:nvPr>
        </p:nvSpPr>
        <p:spPr>
          <a:xfrm>
            <a:off x="913795" y="1520825"/>
            <a:ext cx="10353762" cy="4865686"/>
          </a:xfrm>
        </p:spPr>
        <p:txBody>
          <a:bodyPr>
            <a:normAutofit/>
          </a:bodyPr>
          <a:lstStyle/>
          <a:p>
            <a:pPr marL="37465" indent="0">
              <a:lnSpc>
                <a:spcPct val="100000"/>
              </a:lnSpc>
              <a:buNone/>
            </a:pP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First, there must be no test data in the unit. Test Data </a:t>
            </a: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must</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 be cleared before changing the time!</a:t>
            </a:r>
          </a:p>
          <a:p>
            <a:pPr marL="37465" indent="0">
              <a:lnSpc>
                <a:spcPct val="10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(Be sure to print or download the data per printing instructions if you need data that is in the unit.)</a:t>
            </a:r>
          </a:p>
          <a:p>
            <a:pPr marL="37465" indent="0">
              <a:lnSpc>
                <a:spcPct val="15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To clear data: start a new test, waiting for the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"SELF TEST ACTIVE"</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to complete and display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"TEST STARTED!"</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Then, end the test by turning the key to </a:t>
            </a: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OFF</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and pressing a button. The unit will display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"TEST ENDED!" </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This will clear data from the unit. </a:t>
            </a:r>
          </a:p>
          <a:p>
            <a:pPr marL="37465" indent="0">
              <a:lnSpc>
                <a:spcPct val="15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Next, turn the key to </a:t>
            </a: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I/O</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and press the PRINT button. As soon as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"No Data to Print"</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is displayed, turn the key to </a:t>
            </a: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RUN</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position. </a:t>
            </a:r>
          </a:p>
          <a:p>
            <a:pPr marL="37465" indent="0">
              <a:lnSpc>
                <a:spcPct val="15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The Time will be displayed in Hours/Minutes format, example: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9:17</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nSpc>
                <a:spcPct val="10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Use the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PRINT button</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to change hours and the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I/O button</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to change minutes. Pressing each button will accomplish this (hours will roll over at 23 to 0) (minutes will roll over at 59 to 0). </a:t>
            </a:r>
          </a:p>
          <a:p>
            <a:pPr marL="37465" indent="0">
              <a:lnSpc>
                <a:spcPct val="150000"/>
              </a:lnSpc>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When the correct time is set, turn the key to the </a:t>
            </a:r>
            <a:r>
              <a:rPr lang="en-US" sz="140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OFF</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position right away. </a:t>
            </a: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The new time is set!</a:t>
            </a:r>
          </a:p>
          <a:p>
            <a:pPr marL="37465" indent="0">
              <a:lnSpc>
                <a:spcPct val="150000"/>
              </a:lnSpc>
              <a:buNone/>
            </a:pPr>
            <a:r>
              <a:rPr lang="en-US" sz="1400" u="sng">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To check correct time setting, start a test and verify correct time during start up. </a:t>
            </a:r>
          </a:p>
          <a:p>
            <a:pPr marL="37465" indent="0">
              <a:lnSpc>
                <a:spcPct val="100000"/>
              </a:lnSpc>
              <a:buNone/>
            </a:pPr>
            <a:endParaRPr lang="en-US" sz="12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4162885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215-B8E2-4E36-AE62-9629CE07060A}"/>
              </a:ext>
            </a:extLst>
          </p:cNvPr>
          <p:cNvSpPr>
            <a:spLocks noGrp="1"/>
          </p:cNvSpPr>
          <p:nvPr>
            <p:ph type="title"/>
          </p:nvPr>
        </p:nvSpPr>
        <p:spPr>
          <a:xfrm>
            <a:off x="921733" y="292100"/>
            <a:ext cx="10353762" cy="823913"/>
          </a:xfrm>
        </p:spPr>
        <p:txBody>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rPr>
              <a:t>Radon Concentration Calculation for the CRM-510LP</a:t>
            </a:r>
            <a:endParaRPr lang="en-US"/>
          </a:p>
        </p:txBody>
      </p:sp>
      <p:sp>
        <p:nvSpPr>
          <p:cNvPr id="3" name="Content Placeholder 2">
            <a:extLst>
              <a:ext uri="{FF2B5EF4-FFF2-40B4-BE49-F238E27FC236}">
                <a16:creationId xmlns:a16="http://schemas.microsoft.com/office/drawing/2014/main" id="{BBE8A08D-A00E-4F20-9BE9-F1E79C028996}"/>
              </a:ext>
            </a:extLst>
          </p:cNvPr>
          <p:cNvSpPr>
            <a:spLocks noGrp="1"/>
          </p:cNvSpPr>
          <p:nvPr>
            <p:ph type="body" idx="1"/>
          </p:nvPr>
        </p:nvSpPr>
        <p:spPr>
          <a:xfrm>
            <a:off x="921732" y="1116013"/>
            <a:ext cx="10357422" cy="1360094"/>
          </a:xfrm>
        </p:spPr>
        <p:txBody>
          <a:bodyPr vert="horz" lIns="91440" tIns="45720" rIns="91440" bIns="45720" rtlCol="0" anchor="t">
            <a:noAutofit/>
          </a:bodyPr>
          <a:lstStyle/>
          <a:p>
            <a:pPr algn="l"/>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Although the built-in computer normally performs all the computations and provides the radon concentration data in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or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Bq</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/m3, it is advisable for the operator to know how to carry out "hand" calculations. A back-up "hand" calculation should be carried out after entering a new calibration factor or background value to verify their correct entry. </a:t>
            </a:r>
          </a:p>
          <a:p>
            <a:pPr algn="l"/>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To perform a "hand" calculation, record the number of counts accumulated and the elapsed time shown on the LCD display, convert to counts per minute, and apply the conversion factor (C.F.) and background (BKG) values supplied with the instrument to obtain the radon level in units of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The following formula is used for this conversion:</a:t>
            </a:r>
          </a:p>
        </p:txBody>
      </p:sp>
      <p:sp>
        <p:nvSpPr>
          <p:cNvPr id="7" name="Text Placeholder 6">
            <a:extLst>
              <a:ext uri="{FF2B5EF4-FFF2-40B4-BE49-F238E27FC236}">
                <a16:creationId xmlns:a16="http://schemas.microsoft.com/office/drawing/2014/main" id="{44176B07-1962-49E1-9F54-C266084E96A8}"/>
              </a:ext>
            </a:extLst>
          </p:cNvPr>
          <p:cNvSpPr>
            <a:spLocks noGrp="1"/>
          </p:cNvSpPr>
          <p:nvPr>
            <p:ph type="body" sz="half" idx="15"/>
          </p:nvPr>
        </p:nvSpPr>
        <p:spPr>
          <a:xfrm>
            <a:off x="953481" y="4268299"/>
            <a:ext cx="10293922" cy="2332526"/>
          </a:xfrm>
        </p:spPr>
        <p:txBody>
          <a:bodyPr>
            <a:normAutofit lnSpcReduction="10000"/>
          </a:bodyPr>
          <a:lstStyle/>
          <a:p>
            <a:pPr algn="l"/>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As a sample calculation:</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 </a:t>
            </a:r>
            <a:r>
              <a:rPr lang="en-US" sz="1200" u="sng">
                <a:ln>
                  <a:solidFill>
                    <a:prstClr val="black">
                      <a:lumMod val="75000"/>
                      <a:lumOff val="25000"/>
                      <a:alpha val="10000"/>
                    </a:prstClr>
                  </a:solidFill>
                </a:ln>
                <a:effectLst>
                  <a:outerShdw blurRad="9525" dist="25400" dir="14640000" algn="tl" rotWithShape="0">
                    <a:prstClr val="black">
                      <a:alpha val="30000"/>
                    </a:prstClr>
                  </a:outerShdw>
                </a:effectLst>
              </a:rPr>
              <a:t>(3150                   -       0)            </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- 0.5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[2880 minutes x .357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a:t>
            </a:r>
            <a:r>
              <a:rPr lang="en-US" sz="1200" u="sng">
                <a:ln>
                  <a:solidFill>
                    <a:prstClr val="black">
                      <a:lumMod val="75000"/>
                      <a:lumOff val="25000"/>
                      <a:alpha val="10000"/>
                    </a:prstClr>
                  </a:solidFill>
                </a:ln>
                <a:effectLst>
                  <a:outerShdw blurRad="9525" dist="25400" dir="14640000" algn="tl" rotWithShape="0">
                    <a:prstClr val="black">
                      <a:alpha val="30000"/>
                    </a:prstClr>
                  </a:outerShdw>
                </a:effectLst>
              </a:rPr>
              <a:t> 3150/2880</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- 0.5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(background in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NOT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counts per min)</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.357</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Or</a:t>
            </a:r>
          </a:p>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2.5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a:t>
            </a:r>
          </a:p>
          <a:p>
            <a:pPr algn="l"/>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(2880 minutes is 48 hours)</a:t>
            </a:r>
          </a:p>
        </p:txBody>
      </p:sp>
      <p:sp>
        <p:nvSpPr>
          <p:cNvPr id="4" name="Text Placeholder 3">
            <a:extLst>
              <a:ext uri="{FF2B5EF4-FFF2-40B4-BE49-F238E27FC236}">
                <a16:creationId xmlns:a16="http://schemas.microsoft.com/office/drawing/2014/main" id="{03FC6E9F-D6D7-4C1F-B772-5FE8FF4A7487}"/>
              </a:ext>
            </a:extLst>
          </p:cNvPr>
          <p:cNvSpPr>
            <a:spLocks noGrp="1"/>
          </p:cNvSpPr>
          <p:nvPr>
            <p:ph type="body" sz="quarter" idx="3"/>
          </p:nvPr>
        </p:nvSpPr>
        <p:spPr>
          <a:xfrm>
            <a:off x="898649" y="2505073"/>
            <a:ext cx="10349484" cy="875908"/>
          </a:xfrm>
        </p:spPr>
        <p:txBody>
          <a:bodyPr vert="horz" lIns="91440" tIns="45720" rIns="91440" bIns="45720" rtlCol="0" anchor="t">
            <a:noAutofit/>
          </a:bodyPr>
          <a:lstStyle/>
          <a:p>
            <a:pPr algn="l">
              <a:lnSpc>
                <a:spcPct val="100000"/>
              </a:lnSpc>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Rewritten:</a:t>
            </a:r>
          </a:p>
          <a:p>
            <a:pPr algn="l">
              <a:lnSpc>
                <a:spcPct val="100000"/>
              </a:lnSpc>
              <a:spcBef>
                <a:spcPts val="700"/>
              </a:spcBef>
              <a:spcAft>
                <a:spcPts val="0"/>
              </a:spcAft>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a:t>
            </a:r>
            <a:r>
              <a:rPr lang="en-US" sz="1200" u="sng">
                <a:ln>
                  <a:solidFill>
                    <a:prstClr val="black">
                      <a:lumMod val="75000"/>
                      <a:lumOff val="25000"/>
                      <a:alpha val="10000"/>
                    </a:prstClr>
                  </a:solidFill>
                </a:ln>
                <a:effectLst>
                  <a:outerShdw blurRad="9525" dist="25400" dir="14640000" algn="tl" rotWithShape="0">
                    <a:prstClr val="black">
                      <a:alpha val="30000"/>
                    </a:prstClr>
                  </a:outerShdw>
                </a:effectLst>
              </a:rPr>
              <a:t> (Ending Count – Beginning Count)</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 BKG</a:t>
            </a:r>
          </a:p>
          <a:p>
            <a:pPr algn="l">
              <a:lnSpc>
                <a:spcPct val="100000"/>
              </a:lnSpc>
              <a:spcBef>
                <a:spcPts val="700"/>
              </a:spcBef>
              <a:spcAft>
                <a:spcPts val="0"/>
              </a:spcAft>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[Elapsed Time (in minutes) x C.F.]</a:t>
            </a:r>
          </a:p>
        </p:txBody>
      </p:sp>
      <p:sp>
        <p:nvSpPr>
          <p:cNvPr id="5" name="Text Placeholder 4">
            <a:extLst>
              <a:ext uri="{FF2B5EF4-FFF2-40B4-BE49-F238E27FC236}">
                <a16:creationId xmlns:a16="http://schemas.microsoft.com/office/drawing/2014/main" id="{1E4403B4-3435-4882-B2AB-A077F006D0C8}"/>
              </a:ext>
            </a:extLst>
          </p:cNvPr>
          <p:cNvSpPr>
            <a:spLocks noGrp="1"/>
          </p:cNvSpPr>
          <p:nvPr>
            <p:ph type="body" sz="quarter" idx="13"/>
          </p:nvPr>
        </p:nvSpPr>
        <p:spPr>
          <a:xfrm>
            <a:off x="926009" y="3378200"/>
            <a:ext cx="10357420" cy="971157"/>
          </a:xfrm>
        </p:spPr>
        <p:txBody>
          <a:bodyPr vert="horz" lIns="91440" tIns="45720" rIns="91440" bIns="45720" rtlCol="0" anchor="t">
            <a:noAutofit/>
          </a:bodyPr>
          <a:lstStyle/>
          <a:p>
            <a:pPr algn="l"/>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The background subtraction is generally only necessary for radon levels below 10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Background of the Model CRM-510LP has been determined from aged air measurements to be in the range of 0.075 to 0.30 counts per minute. This corresponds to 0.25 to 1 </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for a unit with a nominal 0.3 CPM/</a:t>
            </a:r>
            <a:r>
              <a:rPr lang="en-US" sz="12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/l calibration factor. The background does not vary significantly with time nor from unit to unit, because the pulsed ion counter detector and open grid chamber in the CRM-510LP discriminates against all ionizing radiation other than airborne alpha. </a:t>
            </a:r>
          </a:p>
        </p:txBody>
      </p:sp>
    </p:spTree>
    <p:extLst>
      <p:ext uri="{BB962C8B-B14F-4D97-AF65-F5344CB8AC3E}">
        <p14:creationId xmlns:p14="http://schemas.microsoft.com/office/powerpoint/2010/main" val="2339970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9EF-3E7A-4EE4-A3EF-C4604A32886B}"/>
              </a:ext>
            </a:extLst>
          </p:cNvPr>
          <p:cNvSpPr>
            <a:spLocks noGrp="1"/>
          </p:cNvSpPr>
          <p:nvPr>
            <p:ph type="title"/>
          </p:nvPr>
        </p:nvSpPr>
        <p:spPr>
          <a:xfrm>
            <a:off x="913795" y="173038"/>
            <a:ext cx="8075700" cy="908050"/>
          </a:xfrm>
        </p:spPr>
        <p:txBody>
          <a:bodyPr>
            <a:normAutofit/>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rPr>
              <a:t>Specifications – CRM-510LP</a:t>
            </a:r>
          </a:p>
        </p:txBody>
      </p:sp>
      <p:sp>
        <p:nvSpPr>
          <p:cNvPr id="4" name="Content Placeholder 3">
            <a:extLst>
              <a:ext uri="{FF2B5EF4-FFF2-40B4-BE49-F238E27FC236}">
                <a16:creationId xmlns:a16="http://schemas.microsoft.com/office/drawing/2014/main" id="{447DE1BE-1087-4EB5-8FD2-C5DABFB5EE67}"/>
              </a:ext>
            </a:extLst>
          </p:cNvPr>
          <p:cNvSpPr>
            <a:spLocks noGrp="1"/>
          </p:cNvSpPr>
          <p:nvPr>
            <p:ph idx="1"/>
          </p:nvPr>
        </p:nvSpPr>
        <p:spPr>
          <a:xfrm>
            <a:off x="913795" y="1028700"/>
            <a:ext cx="10353762" cy="5183186"/>
          </a:xfrm>
        </p:spPr>
        <p:txBody>
          <a:bodyPr>
            <a:normAutofit fontScale="92500" lnSpcReduction="10000"/>
          </a:bodyPr>
          <a:lstStyle/>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RADIATION DETECTED …......................................................................................................................... Radon-222 Alpha</a:t>
            </a:r>
            <a:endParaRPr lang="en-US"/>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DETECTOR …............................................................................................................................................ Air Ionization Probe</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DYNAMIC RANGE …......................................................................................................... 1 to 200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 (37 to 7400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Bq</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/m</a:t>
            </a:r>
            <a:r>
              <a:rPr lang="en-US" sz="1400" baseline="30000">
                <a:ln>
                  <a:solidFill>
                    <a:prstClr val="black">
                      <a:lumMod val="75000"/>
                      <a:lumOff val="25000"/>
                      <a:alpha val="10000"/>
                    </a:prstClr>
                  </a:solidFill>
                </a:ln>
                <a:effectLst>
                  <a:outerShdw blurRad="9525" dist="25400" dir="14640000" algn="tl" rotWithShape="0">
                    <a:prstClr val="black">
                      <a:alpha val="30000"/>
                    </a:prstClr>
                  </a:outerShdw>
                </a:effectLst>
              </a:rPr>
              <a:t>3</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UNIT …...............................................................................................................................................................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 or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Bq</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/m</a:t>
            </a:r>
            <a:r>
              <a:rPr lang="en-US" sz="1400" baseline="30000">
                <a:ln>
                  <a:solidFill>
                    <a:prstClr val="black">
                      <a:lumMod val="75000"/>
                      <a:lumOff val="25000"/>
                      <a:alpha val="10000"/>
                    </a:prstClr>
                  </a:solidFill>
                </a:ln>
                <a:effectLst>
                  <a:outerShdw blurRad="9525" dist="25400" dir="14640000" algn="tl" rotWithShape="0">
                    <a:prstClr val="black">
                      <a:alpha val="30000"/>
                    </a:prstClr>
                  </a:outerShdw>
                </a:effectLst>
              </a:rPr>
              <a:t>3</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SENSITIVITY …........................................................................................................................................ 0.350 CPM per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 (0.01 CPM per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Bq</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/m</a:t>
            </a:r>
            <a:r>
              <a:rPr lang="en-US" sz="1400" baseline="30000">
                <a:ln>
                  <a:solidFill>
                    <a:prstClr val="black">
                      <a:lumMod val="75000"/>
                      <a:lumOff val="25000"/>
                      <a:alpha val="10000"/>
                    </a:prstClr>
                  </a:solidFill>
                </a:ln>
                <a:effectLst>
                  <a:outerShdw blurRad="9525" dist="25400" dir="14640000" algn="tl" rotWithShape="0">
                    <a:prstClr val="black">
                      <a:alpha val="30000"/>
                    </a:prstClr>
                  </a:outerShdw>
                </a:effectLst>
              </a:rPr>
              <a:t>3</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LINEARITY .............................................................................................................................. 1 - 200 </a:t>
            </a:r>
            <a:r>
              <a:rPr lang="en-US" sz="1400" err="1">
                <a:ln>
                  <a:solidFill>
                    <a:prstClr val="black">
                      <a:lumMod val="75000"/>
                      <a:lumOff val="25000"/>
                      <a:alpha val="10000"/>
                    </a:prstClr>
                  </a:solidFill>
                </a:ln>
                <a:effectLst>
                  <a:outerShdw blurRad="9525" dist="25400" dir="14640000" algn="tl" rotWithShape="0">
                    <a:prstClr val="black">
                      <a:alpha val="30000"/>
                    </a:prstClr>
                  </a:outerShdw>
                </a:effectLst>
              </a:rPr>
              <a:t>pCi</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/l (&lt;10% Deviation)</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SAMPLING MODE …............................................................................................................................... Passive Air Diffusion</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DATA STORAGE: </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CRM-510LP/B …...................................................................................................... 192 one-hour data points (8 days)</a:t>
            </a:r>
            <a:endParaRPr lang="en-US"/>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CRM-510LP/CO …................................................................................................... 79 one-hour data points (radon)</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316 fifteen-minute data points (carbon monoxide)</a:t>
            </a:r>
          </a:p>
          <a:p>
            <a:pPr marL="37465" indent="0" algn="ctr">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ENVIRONMENTAL SENSORS:</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TEMPERATURE …............................................................................................................... Range 50-104 °F, 10-40 °C</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 Sensitivity ±1 °F, ± 0.5 °C</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t>
            </a:r>
          </a:p>
        </p:txBody>
      </p:sp>
    </p:spTree>
    <p:extLst>
      <p:ext uri="{BB962C8B-B14F-4D97-AF65-F5344CB8AC3E}">
        <p14:creationId xmlns:p14="http://schemas.microsoft.com/office/powerpoint/2010/main" val="3497124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E8F5-690B-4254-B98A-581E1DF7E0E0}"/>
              </a:ext>
            </a:extLst>
          </p:cNvPr>
          <p:cNvSpPr>
            <a:spLocks noGrp="1"/>
          </p:cNvSpPr>
          <p:nvPr>
            <p:ph type="title"/>
          </p:nvPr>
        </p:nvSpPr>
        <p:spPr>
          <a:xfrm>
            <a:off x="913795" y="101600"/>
            <a:ext cx="10353762" cy="788988"/>
          </a:xfrm>
        </p:spPr>
        <p:txBody>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rPr>
              <a:t>Specifications – CRM-510LP (Continued)</a:t>
            </a:r>
            <a:endParaRPr lang="en-US"/>
          </a:p>
        </p:txBody>
      </p:sp>
      <p:sp>
        <p:nvSpPr>
          <p:cNvPr id="3" name="Content Placeholder 2">
            <a:extLst>
              <a:ext uri="{FF2B5EF4-FFF2-40B4-BE49-F238E27FC236}">
                <a16:creationId xmlns:a16="http://schemas.microsoft.com/office/drawing/2014/main" id="{F40A1D7F-D129-4245-B55E-D5A033263F55}"/>
              </a:ext>
            </a:extLst>
          </p:cNvPr>
          <p:cNvSpPr>
            <a:spLocks noGrp="1"/>
          </p:cNvSpPr>
          <p:nvPr>
            <p:ph idx="1"/>
          </p:nvPr>
        </p:nvSpPr>
        <p:spPr>
          <a:xfrm>
            <a:off x="913795" y="909638"/>
            <a:ext cx="10353762" cy="5206998"/>
          </a:xfrm>
        </p:spPr>
        <p:txBody>
          <a:bodyPr/>
          <a:lstStyle/>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BAROMETRIC PRESSURE …........................................................................................... Range 0-38 "Hg, 0-127 kPa</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…..........................................................................................................Sensitivity ± 0.2 "Hg, ± 0.5 kPa</a:t>
            </a: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RELATIVE HUMIDITY …....................................................................................................................... Range 0-90%</a:t>
            </a:r>
            <a:endParaRPr lang="en-US"/>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 Sensitivity ± 5%</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CARBON MONOXIDE ….................................................................................................................. Range 0-200 ppm</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 Sensitivity ± 10%</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DISPLAY:</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ALPHANUMERIC CHARACTERS ….................................................................................... 16-Digit One Line LCD</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LOW BATTERY INDICATOR …............................................................................................................. LCD Message</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PULSE INDICATOR ….................................................................................................................................... Red LED</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CONTROLS:</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KEY SWITCH …................................................................................................................ OFF, I/O &amp; RUN Positions</a:t>
            </a:r>
          </a:p>
          <a:p>
            <a:pPr marL="37465" indent="0">
              <a:buNone/>
            </a:pPr>
            <a:r>
              <a:rPr lang="en-US" sz="1400">
                <a:ln>
                  <a:solidFill>
                    <a:prstClr val="black">
                      <a:lumMod val="75000"/>
                      <a:lumOff val="25000"/>
                      <a:alpha val="10000"/>
                    </a:prstClr>
                  </a:solidFill>
                </a:ln>
                <a:effectLst>
                  <a:outerShdw blurRad="9525" dist="25400" dir="14640000" algn="tl" rotWithShape="0">
                    <a:prstClr val="black">
                      <a:alpha val="30000"/>
                    </a:prstClr>
                  </a:outerShdw>
                </a:effectLst>
              </a:rPr>
              <a:t>               TWO MOMENTARY PUSH BUTTONS ….............................................................. Multifunction Select &amp; Execute</a:t>
            </a:r>
          </a:p>
          <a:p>
            <a:pPr marL="37465" indent="0">
              <a:buNone/>
            </a:pPr>
            <a:endParaRPr lang="en-US" sz="1400">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buNone/>
            </a:pPr>
            <a:endParaRPr lang="en-US" sz="1400">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buNone/>
            </a:pPr>
            <a:endParaRPr lang="en-US" sz="1400" baseline="300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042223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6A35-8064-4975-940E-37E306470E11}"/>
              </a:ext>
            </a:extLst>
          </p:cNvPr>
          <p:cNvSpPr>
            <a:spLocks noGrp="1"/>
          </p:cNvSpPr>
          <p:nvPr>
            <p:ph type="title"/>
          </p:nvPr>
        </p:nvSpPr>
        <p:spPr>
          <a:xfrm>
            <a:off x="913795" y="300038"/>
            <a:ext cx="10353762" cy="796925"/>
          </a:xfrm>
        </p:spPr>
        <p:txBody>
          <a:bodyPr/>
          <a:lstStyle/>
          <a:p>
            <a:r>
              <a:rPr lang="en-US" sz="2900">
                <a:ln>
                  <a:solidFill>
                    <a:prstClr val="black">
                      <a:lumMod val="75000"/>
                      <a:lumOff val="25000"/>
                      <a:alpha val="10000"/>
                    </a:prstClr>
                  </a:solidFill>
                </a:ln>
                <a:effectLst>
                  <a:outerShdw blurRad="9525" dist="25400" dir="14640000" algn="tl" rotWithShape="0">
                    <a:prstClr val="black">
                      <a:alpha val="30000"/>
                    </a:prstClr>
                  </a:outerShdw>
                </a:effectLst>
              </a:rPr>
              <a:t>Specifications – CRM-510LP (Continued)</a:t>
            </a:r>
            <a:endParaRPr lang="en-US"/>
          </a:p>
        </p:txBody>
      </p:sp>
      <p:sp>
        <p:nvSpPr>
          <p:cNvPr id="3" name="Content Placeholder 2">
            <a:extLst>
              <a:ext uri="{FF2B5EF4-FFF2-40B4-BE49-F238E27FC236}">
                <a16:creationId xmlns:a16="http://schemas.microsoft.com/office/drawing/2014/main" id="{51435F91-2520-4DDF-957D-17579E8E20DE}"/>
              </a:ext>
            </a:extLst>
          </p:cNvPr>
          <p:cNvSpPr>
            <a:spLocks noGrp="1"/>
          </p:cNvSpPr>
          <p:nvPr>
            <p:ph idx="1"/>
          </p:nvPr>
        </p:nvSpPr>
        <p:spPr>
          <a:xfrm>
            <a:off x="913795" y="1123950"/>
            <a:ext cx="10353762" cy="5278436"/>
          </a:xfrm>
        </p:spPr>
        <p:txBody>
          <a:bodyPr/>
          <a:lstStyle/>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EXTERNAL OUTPUTS (MALE DB-25P)</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SERIAL …......................................................................................................................................................................... RS-232C</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PARALLEL …................................................................................................................................... 8 Bit Simplified Centronics® </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POWER:</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ELECTROMETER …................................................................................................................ 9-volt battery (1-year nominal life)</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ION CHAMBER …......................................................................................................... 27-volt battery pack (2-year nominal life)</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COMPUTER/DATA LOGGER …................................................................... 7.2-volt lithium battery pack (1-year nominal life)</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CARBON MONOXIDE SENSOR ….......................................................................... 9-volt lithium battery (1-year nominal life)</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SIZE:</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HEIGHT (w/Handle) …........................................................................................................................................... 5.4" (137 mm)</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WIDTH …................................................................................................................................................................ 6.6" (160 mm)</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DEPTH …................................................................................................................................................................. 7.4" (190 mm)</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WEIGHT …..................................................................................................................................................................... 4 Pounds (1.8 Kg)</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ENVIRONMENTAL OPERATING RANGE …....................................................................................................... 50-104 °F (10-40 °C)</a:t>
            </a:r>
          </a:p>
          <a:p>
            <a:pPr marL="37465" indent="0">
              <a:buNone/>
            </a:pPr>
            <a:r>
              <a:rPr lang="en-US" sz="1200">
                <a:ln>
                  <a:solidFill>
                    <a:prstClr val="black">
                      <a:lumMod val="75000"/>
                      <a:lumOff val="25000"/>
                      <a:alpha val="10000"/>
                    </a:prstClr>
                  </a:solidFill>
                </a:ln>
                <a:effectLst>
                  <a:outerShdw blurRad="9525" dist="25400" dir="14640000" algn="tl" rotWithShape="0">
                    <a:prstClr val="black">
                      <a:alpha val="30000"/>
                    </a:prstClr>
                  </a:outerShdw>
                </a:effectLst>
              </a:rPr>
              <a:t>                ….............................................................................................................................................. 10 to 90% RH (noncondensing)</a:t>
            </a:r>
          </a:p>
        </p:txBody>
      </p:sp>
      <p:sp>
        <p:nvSpPr>
          <p:cNvPr id="4" name="TextBox 3">
            <a:extLst>
              <a:ext uri="{FF2B5EF4-FFF2-40B4-BE49-F238E27FC236}">
                <a16:creationId xmlns:a16="http://schemas.microsoft.com/office/drawing/2014/main" id="{26F4366C-D55B-4C9A-B395-0B4CFEED802C}"/>
              </a:ext>
            </a:extLst>
          </p:cNvPr>
          <p:cNvSpPr txBox="1"/>
          <p:nvPr/>
        </p:nvSpPr>
        <p:spPr>
          <a:xfrm>
            <a:off x="6851650" y="591502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Specifications subject to change 02/13/2020</a:t>
            </a:r>
          </a:p>
        </p:txBody>
      </p:sp>
    </p:spTree>
    <p:extLst>
      <p:ext uri="{BB962C8B-B14F-4D97-AF65-F5344CB8AC3E}">
        <p14:creationId xmlns:p14="http://schemas.microsoft.com/office/powerpoint/2010/main" val="38541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C01A7-C40C-46DE-B30F-E6070C6A3A31}"/>
              </a:ext>
            </a:extLst>
          </p:cNvPr>
          <p:cNvSpPr>
            <a:spLocks noGrp="1"/>
          </p:cNvSpPr>
          <p:nvPr>
            <p:ph type="title"/>
          </p:nvPr>
        </p:nvSpPr>
        <p:spPr>
          <a:xfrm>
            <a:off x="913796" y="643465"/>
            <a:ext cx="3382638" cy="1370605"/>
          </a:xfrm>
        </p:spPr>
        <p:txBody>
          <a:bodyPr vert="horz" lIns="91440" tIns="45720" rIns="91440" bIns="45720" rtlCol="0" anchor="ctr">
            <a:normAutofit/>
          </a:bodyPr>
          <a:lstStyle/>
          <a:p>
            <a:pPr algn="l"/>
            <a: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Testing at Time of Real Estate Transactions</a:t>
            </a:r>
          </a:p>
        </p:txBody>
      </p:sp>
      <p:sp>
        <p:nvSpPr>
          <p:cNvPr id="4" name="Content Placeholder 3">
            <a:extLst>
              <a:ext uri="{FF2B5EF4-FFF2-40B4-BE49-F238E27FC236}">
                <a16:creationId xmlns:a16="http://schemas.microsoft.com/office/drawing/2014/main" id="{01540B70-11AC-4E4D-AA3B-23B0FD4B7B0F}"/>
              </a:ext>
            </a:extLst>
          </p:cNvPr>
          <p:cNvSpPr>
            <a:spLocks noGrp="1"/>
          </p:cNvSpPr>
          <p:nvPr>
            <p:ph sz="half" idx="2"/>
          </p:nvPr>
        </p:nvSpPr>
        <p:spPr>
          <a:xfrm>
            <a:off x="913796" y="2247153"/>
            <a:ext cx="3358084" cy="3544046"/>
          </a:xfrm>
        </p:spPr>
        <p:txBody>
          <a:bodyPr vert="horz" lIns="91440" tIns="45720" rIns="91440" bIns="45720" rtlCol="0" anchor="t">
            <a:normAutofit/>
          </a:bodyPr>
          <a:lstStyle/>
          <a:p>
            <a:r>
              <a:rPr lang="en-US" sz="1800"/>
              <a:t>EPA recognized the need for quick testing results.</a:t>
            </a:r>
          </a:p>
          <a:p>
            <a:r>
              <a:rPr lang="en-US" sz="1800"/>
              <a:t>Safeguards are put in place to reduce errors.</a:t>
            </a:r>
          </a:p>
          <a:p>
            <a:r>
              <a:rPr lang="en-US" sz="1800"/>
              <a:t>Represents a large portion of the market.</a:t>
            </a:r>
          </a:p>
        </p:txBody>
      </p:sp>
      <p:pic>
        <p:nvPicPr>
          <p:cNvPr id="6" name="Content Placeholder 5" descr="A picture containing text&#10;&#10;Description automatically generated">
            <a:extLst>
              <a:ext uri="{FF2B5EF4-FFF2-40B4-BE49-F238E27FC236}">
                <a16:creationId xmlns:a16="http://schemas.microsoft.com/office/drawing/2014/main" id="{4ADD61CC-45E5-1040-B740-88E361CC5086}"/>
              </a:ext>
            </a:extLst>
          </p:cNvPr>
          <p:cNvPicPr>
            <a:picLocks noGrp="1" noChangeAspect="1"/>
          </p:cNvPicPr>
          <p:nvPr>
            <p:ph sz="half" idx="1"/>
          </p:nvPr>
        </p:nvPicPr>
        <p:blipFill>
          <a:blip r:embed="rId4">
            <a:extLst>
              <a:ext uri="{837473B0-CC2E-450A-ABE3-18F120FF3D39}">
                <a1611:picAttrSrcUrl xmlns:a1611="http://schemas.microsoft.com/office/drawing/2016/11/main" r:id="rId5"/>
              </a:ext>
            </a:extLst>
          </a:blip>
          <a:stretch>
            <a:fillRect/>
          </a:stretch>
        </p:blipFill>
        <p:spPr>
          <a:xfrm>
            <a:off x="4915348" y="696723"/>
            <a:ext cx="6633184" cy="5041219"/>
          </a:xfrm>
          <a:prstGeom prst="rect">
            <a:avLst/>
          </a:prstGeom>
        </p:spPr>
      </p:pic>
    </p:spTree>
    <p:extLst>
      <p:ext uri="{BB962C8B-B14F-4D97-AF65-F5344CB8AC3E}">
        <p14:creationId xmlns:p14="http://schemas.microsoft.com/office/powerpoint/2010/main" val="1925909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66A35-8064-4975-940E-37E306470E11}"/>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3400"/>
              <a:t>Quality Assurance Plan, Standard Operating Procedure &amp; Declaration Templates</a:t>
            </a:r>
          </a:p>
        </p:txBody>
      </p:sp>
      <p:pic>
        <p:nvPicPr>
          <p:cNvPr id="17" name="Picture 16">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cxnSp>
        <p:nvCxnSpPr>
          <p:cNvPr id="19" name="Straight Connector 18">
            <a:extLst>
              <a:ext uri="{FF2B5EF4-FFF2-40B4-BE49-F238E27FC236}">
                <a16:creationId xmlns:a16="http://schemas.microsoft.com/office/drawing/2014/main" id="{192F957B-2C9F-4CC8-A7D1-A31731B5F1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29179" y="160953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50CB42-2459-4324-95ED-6936C45646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62820" y="160953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25DB359-3B0C-7B41-9AD9-1F9C5FEC8448}"/>
              </a:ext>
            </a:extLst>
          </p:cNvPr>
          <p:cNvSpPr txBox="1">
            <a:spLocks/>
          </p:cNvSpPr>
          <p:nvPr/>
        </p:nvSpPr>
        <p:spPr>
          <a:xfrm>
            <a:off x="1323498" y="5671935"/>
            <a:ext cx="9440034" cy="544168"/>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rgbClr val="00B0F0"/>
                </a:solidFill>
              </a:rPr>
              <a:t>Click the documents above for access.</a:t>
            </a:r>
          </a:p>
        </p:txBody>
      </p:sp>
      <p:graphicFrame>
        <p:nvGraphicFramePr>
          <p:cNvPr id="11" name="Object 10">
            <a:extLst>
              <a:ext uri="{FF2B5EF4-FFF2-40B4-BE49-F238E27FC236}">
                <a16:creationId xmlns:a16="http://schemas.microsoft.com/office/drawing/2014/main" id="{09564B7E-B4A2-434B-93C5-9894B3E7288C}"/>
              </a:ext>
            </a:extLst>
          </p:cNvPr>
          <p:cNvGraphicFramePr>
            <a:graphicFrameLocks noChangeAspect="1"/>
          </p:cNvGraphicFramePr>
          <p:nvPr>
            <p:extLst>
              <p:ext uri="{D42A27DB-BD31-4B8C-83A1-F6EECF244321}">
                <p14:modId xmlns:p14="http://schemas.microsoft.com/office/powerpoint/2010/main" val="3407948123"/>
              </p:ext>
            </p:extLst>
          </p:nvPr>
        </p:nvGraphicFramePr>
        <p:xfrm>
          <a:off x="156188" y="357172"/>
          <a:ext cx="2782949" cy="3643637"/>
        </p:xfrm>
        <a:graphic>
          <a:graphicData uri="http://schemas.openxmlformats.org/presentationml/2006/ole">
            <mc:AlternateContent xmlns:mc="http://schemas.openxmlformats.org/markup-compatibility/2006">
              <mc:Choice xmlns:v="urn:schemas-microsoft-com:vml" Requires="v">
                <p:oleObj name="Document" r:id="rId4" imgW="5486400" imgH="8686800" progId="Word.Document.12">
                  <p:embed/>
                </p:oleObj>
              </mc:Choice>
              <mc:Fallback>
                <p:oleObj name="Document" r:id="rId4" imgW="5486400" imgH="8686800" progId="Word.Document.12">
                  <p:embed/>
                  <p:pic>
                    <p:nvPicPr>
                      <p:cNvPr id="11" name="Object 10">
                        <a:extLst>
                          <a:ext uri="{FF2B5EF4-FFF2-40B4-BE49-F238E27FC236}">
                            <a16:creationId xmlns:a16="http://schemas.microsoft.com/office/drawing/2014/main" id="{09564B7E-B4A2-434B-93C5-9894B3E7288C}"/>
                          </a:ext>
                        </a:extLst>
                      </p:cNvPr>
                      <p:cNvPicPr/>
                      <p:nvPr/>
                    </p:nvPicPr>
                    <p:blipFill>
                      <a:blip r:embed="rId5"/>
                      <a:stretch>
                        <a:fillRect/>
                      </a:stretch>
                    </p:blipFill>
                    <p:spPr>
                      <a:xfrm>
                        <a:off x="156188" y="357172"/>
                        <a:ext cx="2782949" cy="3643637"/>
                      </a:xfrm>
                      <a:prstGeom prst="rect">
                        <a:avLst/>
                      </a:prstGeom>
                      <a:solidFill>
                        <a:schemeClr val="tx1"/>
                      </a:solidFill>
                    </p:spPr>
                  </p:pic>
                </p:oleObj>
              </mc:Fallback>
            </mc:AlternateContent>
          </a:graphicData>
        </a:graphic>
      </p:graphicFrame>
      <p:graphicFrame>
        <p:nvGraphicFramePr>
          <p:cNvPr id="24" name="Object 23">
            <a:extLst>
              <a:ext uri="{FF2B5EF4-FFF2-40B4-BE49-F238E27FC236}">
                <a16:creationId xmlns:a16="http://schemas.microsoft.com/office/drawing/2014/main" id="{E068B967-E17E-7845-B418-ABB926FB6569}"/>
              </a:ext>
            </a:extLst>
          </p:cNvPr>
          <p:cNvGraphicFramePr>
            <a:graphicFrameLocks noChangeAspect="1"/>
          </p:cNvGraphicFramePr>
          <p:nvPr>
            <p:extLst>
              <p:ext uri="{D42A27DB-BD31-4B8C-83A1-F6EECF244321}">
                <p14:modId xmlns:p14="http://schemas.microsoft.com/office/powerpoint/2010/main" val="2338407937"/>
              </p:ext>
            </p:extLst>
          </p:nvPr>
        </p:nvGraphicFramePr>
        <p:xfrm>
          <a:off x="9250363" y="346075"/>
          <a:ext cx="2752725" cy="3609975"/>
        </p:xfrm>
        <a:graphic>
          <a:graphicData uri="http://schemas.openxmlformats.org/presentationml/2006/ole">
            <mc:AlternateContent xmlns:mc="http://schemas.openxmlformats.org/markup-compatibility/2006">
              <mc:Choice xmlns:v="urn:schemas-microsoft-com:vml" Requires="v">
                <p:oleObj name="Document" r:id="rId6" imgW="5952074" imgH="7774447" progId="Word.Document.12">
                  <p:embed/>
                </p:oleObj>
              </mc:Choice>
              <mc:Fallback>
                <p:oleObj name="Document" r:id="rId6" imgW="5952074" imgH="7774447" progId="Word.Document.12">
                  <p:embed/>
                  <p:pic>
                    <p:nvPicPr>
                      <p:cNvPr id="24" name="Object 23">
                        <a:extLst>
                          <a:ext uri="{FF2B5EF4-FFF2-40B4-BE49-F238E27FC236}">
                            <a16:creationId xmlns:a16="http://schemas.microsoft.com/office/drawing/2014/main" id="{E068B967-E17E-7845-B418-ABB926FB6569}"/>
                          </a:ext>
                        </a:extLst>
                      </p:cNvPr>
                      <p:cNvPicPr/>
                      <p:nvPr/>
                    </p:nvPicPr>
                    <p:blipFill>
                      <a:blip r:embed="rId7"/>
                      <a:stretch>
                        <a:fillRect/>
                      </a:stretch>
                    </p:blipFill>
                    <p:spPr>
                      <a:xfrm>
                        <a:off x="9250363" y="346075"/>
                        <a:ext cx="2752725" cy="3609975"/>
                      </a:xfrm>
                      <a:prstGeom prst="rect">
                        <a:avLst/>
                      </a:prstGeom>
                      <a:solidFill>
                        <a:schemeClr val="tx1"/>
                      </a:solidFill>
                    </p:spPr>
                  </p:pic>
                </p:oleObj>
              </mc:Fallback>
            </mc:AlternateContent>
          </a:graphicData>
        </a:graphic>
      </p:graphicFrame>
      <p:graphicFrame>
        <p:nvGraphicFramePr>
          <p:cNvPr id="25" name="Object 24">
            <a:extLst>
              <a:ext uri="{FF2B5EF4-FFF2-40B4-BE49-F238E27FC236}">
                <a16:creationId xmlns:a16="http://schemas.microsoft.com/office/drawing/2014/main" id="{CB7BCDA7-99E5-3840-AB68-72656F48B278}"/>
              </a:ext>
            </a:extLst>
          </p:cNvPr>
          <p:cNvGraphicFramePr>
            <a:graphicFrameLocks noChangeAspect="1"/>
          </p:cNvGraphicFramePr>
          <p:nvPr>
            <p:extLst>
              <p:ext uri="{D42A27DB-BD31-4B8C-83A1-F6EECF244321}">
                <p14:modId xmlns:p14="http://schemas.microsoft.com/office/powerpoint/2010/main" val="2735691303"/>
              </p:ext>
            </p:extLst>
          </p:nvPr>
        </p:nvGraphicFramePr>
        <p:xfrm>
          <a:off x="3087688" y="357188"/>
          <a:ext cx="6003925" cy="3643312"/>
        </p:xfrm>
        <a:graphic>
          <a:graphicData uri="http://schemas.openxmlformats.org/presentationml/2006/ole">
            <mc:AlternateContent xmlns:mc="http://schemas.openxmlformats.org/markup-compatibility/2006">
              <mc:Choice xmlns:v="urn:schemas-microsoft-com:vml" Requires="v">
                <p:oleObj name="Document" r:id="rId8" imgW="8265960" imgH="5016600" progId="Word.Document.12">
                  <p:embed/>
                </p:oleObj>
              </mc:Choice>
              <mc:Fallback>
                <p:oleObj name="Document" r:id="rId8" imgW="8265960" imgH="5016600" progId="Word.Document.12">
                  <p:embed/>
                  <p:pic>
                    <p:nvPicPr>
                      <p:cNvPr id="25" name="Object 24">
                        <a:extLst>
                          <a:ext uri="{FF2B5EF4-FFF2-40B4-BE49-F238E27FC236}">
                            <a16:creationId xmlns:a16="http://schemas.microsoft.com/office/drawing/2014/main" id="{CB7BCDA7-99E5-3840-AB68-72656F48B278}"/>
                          </a:ext>
                        </a:extLst>
                      </p:cNvPr>
                      <p:cNvPicPr/>
                      <p:nvPr/>
                    </p:nvPicPr>
                    <p:blipFill>
                      <a:blip r:embed="rId9"/>
                      <a:stretch>
                        <a:fillRect/>
                      </a:stretch>
                    </p:blipFill>
                    <p:spPr>
                      <a:xfrm>
                        <a:off x="3087688" y="357188"/>
                        <a:ext cx="6003925" cy="3643312"/>
                      </a:xfrm>
                      <a:prstGeom prst="rect">
                        <a:avLst/>
                      </a:prstGeom>
                      <a:solidFill>
                        <a:schemeClr val="tx1"/>
                      </a:solidFill>
                    </p:spPr>
                  </p:pic>
                </p:oleObj>
              </mc:Fallback>
            </mc:AlternateContent>
          </a:graphicData>
        </a:graphic>
      </p:graphicFrame>
      <p:sp>
        <p:nvSpPr>
          <p:cNvPr id="26" name="TextBox 25">
            <a:extLst>
              <a:ext uri="{FF2B5EF4-FFF2-40B4-BE49-F238E27FC236}">
                <a16:creationId xmlns:a16="http://schemas.microsoft.com/office/drawing/2014/main" id="{F4CFA1DC-5FBC-9C47-9C55-2B97229B1C81}"/>
              </a:ext>
            </a:extLst>
          </p:cNvPr>
          <p:cNvSpPr txBox="1"/>
          <p:nvPr/>
        </p:nvSpPr>
        <p:spPr>
          <a:xfrm>
            <a:off x="156189" y="35703"/>
            <a:ext cx="2782948" cy="276999"/>
          </a:xfrm>
          <a:prstGeom prst="rect">
            <a:avLst/>
          </a:prstGeom>
          <a:noFill/>
        </p:spPr>
        <p:txBody>
          <a:bodyPr wrap="square" rtlCol="0">
            <a:spAutoFit/>
          </a:bodyPr>
          <a:lstStyle/>
          <a:p>
            <a:pPr algn="ctr"/>
            <a:r>
              <a:rPr lang="en-US" sz="1200"/>
              <a:t>Quality Assurance Plan Template</a:t>
            </a:r>
          </a:p>
        </p:txBody>
      </p:sp>
      <p:sp>
        <p:nvSpPr>
          <p:cNvPr id="27" name="TextBox 26">
            <a:extLst>
              <a:ext uri="{FF2B5EF4-FFF2-40B4-BE49-F238E27FC236}">
                <a16:creationId xmlns:a16="http://schemas.microsoft.com/office/drawing/2014/main" id="{0FBB9E5E-3A39-7E4A-8762-4A4417DA0AA3}"/>
              </a:ext>
            </a:extLst>
          </p:cNvPr>
          <p:cNvSpPr txBox="1"/>
          <p:nvPr/>
        </p:nvSpPr>
        <p:spPr>
          <a:xfrm>
            <a:off x="3095326" y="32621"/>
            <a:ext cx="5997924" cy="276999"/>
          </a:xfrm>
          <a:prstGeom prst="rect">
            <a:avLst/>
          </a:prstGeom>
          <a:noFill/>
        </p:spPr>
        <p:txBody>
          <a:bodyPr wrap="square" rtlCol="0">
            <a:spAutoFit/>
          </a:bodyPr>
          <a:lstStyle/>
          <a:p>
            <a:pPr algn="ctr"/>
            <a:r>
              <a:rPr lang="en-US" sz="1200"/>
              <a:t>Standard Operating Procedure</a:t>
            </a:r>
          </a:p>
        </p:txBody>
      </p:sp>
      <p:sp>
        <p:nvSpPr>
          <p:cNvPr id="28" name="TextBox 27">
            <a:extLst>
              <a:ext uri="{FF2B5EF4-FFF2-40B4-BE49-F238E27FC236}">
                <a16:creationId xmlns:a16="http://schemas.microsoft.com/office/drawing/2014/main" id="{FD8D475F-D71A-594A-9900-536D67AD1346}"/>
              </a:ext>
            </a:extLst>
          </p:cNvPr>
          <p:cNvSpPr txBox="1"/>
          <p:nvPr/>
        </p:nvSpPr>
        <p:spPr>
          <a:xfrm>
            <a:off x="9249439" y="33862"/>
            <a:ext cx="2782948" cy="276999"/>
          </a:xfrm>
          <a:prstGeom prst="rect">
            <a:avLst/>
          </a:prstGeom>
          <a:noFill/>
        </p:spPr>
        <p:txBody>
          <a:bodyPr wrap="square" rtlCol="0">
            <a:spAutoFit/>
          </a:bodyPr>
          <a:lstStyle/>
          <a:p>
            <a:pPr algn="ctr"/>
            <a:r>
              <a:rPr lang="en-US" sz="1200"/>
              <a:t>Declaration of Voluntary Compliance</a:t>
            </a:r>
          </a:p>
        </p:txBody>
      </p:sp>
    </p:spTree>
    <p:extLst>
      <p:ext uri="{BB962C8B-B14F-4D97-AF65-F5344CB8AC3E}">
        <p14:creationId xmlns:p14="http://schemas.microsoft.com/office/powerpoint/2010/main" val="466002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1257301"/>
            <a:ext cx="6672865" cy="2382601"/>
          </a:xfrm>
        </p:spPr>
        <p:txBody>
          <a:bodyPr vert="horz" lIns="91440" tIns="45720" rIns="91440" bIns="45720" rtlCol="0" anchor="b">
            <a:normAutofit/>
          </a:bodyPr>
          <a:lstStyle/>
          <a:p>
            <a:r>
              <a:rPr lang="en-US" sz="6400" i="1">
                <a:latin typeface="Times New Roman" panose="02020603050405020304" pitchFamily="18" charset="0"/>
                <a:cs typeface="Times New Roman" panose="02020603050405020304" pitchFamily="18" charset="0"/>
              </a:rPr>
              <a:t>femto</a:t>
            </a:r>
            <a:r>
              <a:rPr lang="en-US" sz="5400">
                <a:latin typeface="Arial" panose="020B0604020202020204" pitchFamily="34" charset="0"/>
                <a:cs typeface="Arial" panose="020B0604020202020204" pitchFamily="34" charset="0"/>
              </a:rPr>
              <a:t>-TECH</a:t>
            </a:r>
            <a:br>
              <a:rPr lang="en-US" sz="5400"/>
            </a:br>
            <a:r>
              <a:rPr lang="en-US" sz="5400"/>
              <a:t>RAD-LAB Software</a:t>
            </a:r>
          </a:p>
        </p:txBody>
      </p:sp>
      <p:pic>
        <p:nvPicPr>
          <p:cNvPr id="6" name="Graphic 5" descr="Computer">
            <a:extLst>
              <a:ext uri="{FF2B5EF4-FFF2-40B4-BE49-F238E27FC236}">
                <a16:creationId xmlns:a16="http://schemas.microsoft.com/office/drawing/2014/main" id="{9364EF99-068C-4F46-A51B-3397A93F27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0891" y="2170143"/>
            <a:ext cx="2517715" cy="2517715"/>
          </a:xfrm>
          <a:prstGeom prst="rect">
            <a:avLst/>
          </a:prstGeom>
        </p:spPr>
      </p:pic>
    </p:spTree>
    <p:extLst>
      <p:ext uri="{BB962C8B-B14F-4D97-AF65-F5344CB8AC3E}">
        <p14:creationId xmlns:p14="http://schemas.microsoft.com/office/powerpoint/2010/main" val="2986408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599"/>
            <a:ext cx="5978072" cy="1481150"/>
          </a:xfrm>
        </p:spPr>
        <p:txBody>
          <a:bodyPr>
            <a:normAutofit/>
          </a:bodyPr>
          <a:lstStyle/>
          <a:p>
            <a:r>
              <a:rPr lang="en-US" sz="2900"/>
              <a:t>RAD-LAB Software</a:t>
            </a:r>
            <a:br>
              <a:rPr lang="en-US" sz="2900"/>
            </a:br>
            <a:r>
              <a:rPr lang="en-US" sz="2900"/>
              <a:t>Explanation of Features &amp; Operation</a:t>
            </a:r>
            <a:br>
              <a:rPr lang="en-US" sz="2900"/>
            </a:br>
            <a:endParaRPr lang="en-US" sz="290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2279176"/>
            <a:ext cx="5978072" cy="3415672"/>
          </a:xfrm>
        </p:spPr>
        <p:txBody>
          <a:bodyPr anchor="ctr">
            <a:normAutofit/>
          </a:bodyPr>
          <a:lstStyle/>
          <a:p>
            <a:r>
              <a:rPr lang="en-US">
                <a:effectLst/>
              </a:rPr>
              <a:t>RAD-LAB allows you to connect your femto-TECH CRM to the computer or mobile device of your choice to download and manage report data. This version of the software is our most feature-packed version to date, giving you the tools you need to analyze your protocol tests and customize/manage your report data with ease.</a:t>
            </a:r>
            <a:endParaRPr lang="en-US"/>
          </a:p>
        </p:txBody>
      </p:sp>
      <p:pic>
        <p:nvPicPr>
          <p:cNvPr id="5" name="Picture 4" descr="CPU with binary numbers and blueprint">
            <a:extLst>
              <a:ext uri="{FF2B5EF4-FFF2-40B4-BE49-F238E27FC236}">
                <a16:creationId xmlns:a16="http://schemas.microsoft.com/office/drawing/2014/main" id="{71DED651-C8B0-4BFF-8877-7D2B0C78E380}"/>
              </a:ext>
            </a:extLst>
          </p:cNvPr>
          <p:cNvPicPr>
            <a:picLocks noChangeAspect="1"/>
          </p:cNvPicPr>
          <p:nvPr/>
        </p:nvPicPr>
        <p:blipFill rotWithShape="1">
          <a:blip r:embed="rId4"/>
          <a:srcRect l="34202" r="28301"/>
          <a:stretch/>
        </p:blipFill>
        <p:spPr>
          <a:xfrm>
            <a:off x="7620351" y="10"/>
            <a:ext cx="4571649" cy="6857990"/>
          </a:xfrm>
          <a:prstGeom prst="rect">
            <a:avLst/>
          </a:prstGeom>
        </p:spPr>
      </p:pic>
      <p:pic>
        <p:nvPicPr>
          <p:cNvPr id="11"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829716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Getting Started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a:bodyPr>
          <a:lstStyle/>
          <a:p>
            <a:r>
              <a:rPr lang="en-US" sz="1800"/>
              <a:t>First things first, click the ‘Company Information’ tab to edit/save your company’s information and logo.</a:t>
            </a:r>
          </a:p>
          <a:p>
            <a:r>
              <a:rPr lang="en-US" sz="1800"/>
              <a:t>Once saved, this information will automatically be added to each of your generated reports.</a:t>
            </a:r>
          </a:p>
          <a:p>
            <a:endParaRPr lang="en-US" sz="180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3"/>
          <a:srcRect b="8993"/>
          <a:stretch/>
        </p:blipFill>
        <p:spPr>
          <a:xfrm>
            <a:off x="4915348" y="953585"/>
            <a:ext cx="6633184" cy="4527494"/>
          </a:xfrm>
          <a:prstGeom prst="rect">
            <a:avLst/>
          </a:prstGeom>
        </p:spPr>
      </p:pic>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DE27E855-B158-B345-8F20-4AB3EBE511AE}"/>
                  </a:ext>
                </a:extLst>
              </p14:cNvPr>
              <p14:cNvContentPartPr/>
              <p14:nvPr/>
            </p14:nvContentPartPr>
            <p14:xfrm>
              <a:off x="8361491" y="1688736"/>
              <a:ext cx="1055160" cy="468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5"/>
              <a:stretch>
                <a:fillRect/>
              </a:stretch>
            </p:blipFill>
            <p:spPr>
              <a:xfrm>
                <a:off x="8307491" y="1580736"/>
                <a:ext cx="1162800" cy="220320"/>
              </a:xfrm>
              <a:prstGeom prst="rect">
                <a:avLst/>
              </a:prstGeom>
            </p:spPr>
          </p:pic>
        </mc:Fallback>
      </mc:AlternateContent>
    </p:spTree>
    <p:extLst>
      <p:ext uri="{BB962C8B-B14F-4D97-AF65-F5344CB8AC3E}">
        <p14:creationId xmlns:p14="http://schemas.microsoft.com/office/powerpoint/2010/main" val="2414555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Company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a:bodyPr>
          <a:lstStyle/>
          <a:p>
            <a:r>
              <a:rPr lang="en-US" sz="1800"/>
              <a:t>Enter your company’s information to be automatically populated to each of your reports.</a:t>
            </a:r>
          </a:p>
          <a:p>
            <a:r>
              <a:rPr lang="en-US" sz="1800"/>
              <a:t>Select your company’s logo (optional) to be added to the top of each report.</a:t>
            </a:r>
          </a:p>
          <a:p>
            <a:r>
              <a:rPr lang="en-US" sz="1800"/>
              <a:t>Create or add a signature to be added on each of your reports.</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3"/>
          <a:srcRect l="1254" r="1254"/>
          <a:stretch/>
        </p:blipFill>
        <p:spPr>
          <a:xfrm>
            <a:off x="4915348" y="953585"/>
            <a:ext cx="6633184" cy="4527494"/>
          </a:xfrm>
          <a:prstGeom prst="rect">
            <a:avLst/>
          </a:prstGeom>
        </p:spPr>
      </p:pic>
    </p:spTree>
    <p:extLst>
      <p:ext uri="{BB962C8B-B14F-4D97-AF65-F5344CB8AC3E}">
        <p14:creationId xmlns:p14="http://schemas.microsoft.com/office/powerpoint/2010/main" val="206415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Getting Started</a:t>
            </a:r>
            <a:br>
              <a:rPr lang="en-US" sz="3000"/>
            </a:br>
            <a:r>
              <a:rPr lang="en-US" sz="3000"/>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a:bodyPr>
          <a:lstStyle/>
          <a:p>
            <a:r>
              <a:rPr lang="en-US" sz="1800"/>
              <a:t>Next, click the ‘Technician Information’ tab to edit/save technician information</a:t>
            </a:r>
          </a:p>
          <a:p>
            <a:pPr marL="36900" indent="0">
              <a:buNone/>
            </a:pPr>
            <a:endParaRPr lang="en-US" sz="180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3"/>
          <a:srcRect b="8993"/>
          <a:stretch/>
        </p:blipFill>
        <p:spPr>
          <a:xfrm>
            <a:off x="4915348" y="953585"/>
            <a:ext cx="6633184" cy="4527494"/>
          </a:xfrm>
          <a:prstGeom prst="rect">
            <a:avLst/>
          </a:prstGeom>
        </p:spPr>
      </p:pic>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DE27E855-B158-B345-8F20-4AB3EBE511AE}"/>
                  </a:ext>
                </a:extLst>
              </p14:cNvPr>
              <p14:cNvContentPartPr/>
              <p14:nvPr/>
            </p14:nvContentPartPr>
            <p14:xfrm>
              <a:off x="9772453" y="1682680"/>
              <a:ext cx="1055160" cy="468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5"/>
              <a:stretch>
                <a:fillRect/>
              </a:stretch>
            </p:blipFill>
            <p:spPr>
              <a:xfrm>
                <a:off x="9718453" y="1574680"/>
                <a:ext cx="1162800" cy="220320"/>
              </a:xfrm>
              <a:prstGeom prst="rect">
                <a:avLst/>
              </a:prstGeom>
            </p:spPr>
          </p:pic>
        </mc:Fallback>
      </mc:AlternateContent>
    </p:spTree>
    <p:extLst>
      <p:ext uri="{BB962C8B-B14F-4D97-AF65-F5344CB8AC3E}">
        <p14:creationId xmlns:p14="http://schemas.microsoft.com/office/powerpoint/2010/main" val="15360066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Technician</a:t>
            </a:r>
            <a:br>
              <a:rPr lang="en-US" sz="3000"/>
            </a:br>
            <a:r>
              <a:rPr lang="en-US" sz="3000"/>
              <a: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a:bodyPr>
          <a:lstStyle/>
          <a:p>
            <a:r>
              <a:rPr lang="en-US" sz="1800"/>
              <a:t>Enter the name and ID of the technician(s) placing and retrieving the CRM that normally use the device.</a:t>
            </a:r>
          </a:p>
          <a:p>
            <a:r>
              <a:rPr lang="en-US" sz="1800"/>
              <a:t>This information can also be changed on the report itself.</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3"/>
          <a:srcRect l="1300" r="1300"/>
          <a:stretch/>
        </p:blipFill>
        <p:spPr>
          <a:xfrm>
            <a:off x="4915348" y="953585"/>
            <a:ext cx="6633184" cy="4527494"/>
          </a:xfrm>
          <a:prstGeom prst="rect">
            <a:avLst/>
          </a:prstGeom>
        </p:spPr>
      </p:pic>
    </p:spTree>
    <p:extLst>
      <p:ext uri="{BB962C8B-B14F-4D97-AF65-F5344CB8AC3E}">
        <p14:creationId xmlns:p14="http://schemas.microsoft.com/office/powerpoint/2010/main" val="1031808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Getting Started</a:t>
            </a:r>
            <a:br>
              <a:rPr lang="en-US" sz="3000"/>
            </a:br>
            <a:r>
              <a:rPr lang="en-US" sz="3000"/>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a:bodyPr>
          <a:lstStyle/>
          <a:p>
            <a:r>
              <a:rPr lang="en-US" sz="1800"/>
              <a:t>Next, click the ‘Settings’ tab within the global menu in the top-right (circular icon) to further customize your generated reports.</a:t>
            </a:r>
          </a:p>
          <a:p>
            <a:pPr marL="36900" indent="0">
              <a:buNone/>
            </a:pPr>
            <a:endParaRPr lang="en-US" sz="1800"/>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3"/>
          <a:srcRect l="1300" r="1300"/>
          <a:stretch/>
        </p:blipFill>
        <p:spPr>
          <a:xfrm>
            <a:off x="4915348" y="953585"/>
            <a:ext cx="6633184" cy="452749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2D64029-4D79-3A40-9A6F-B794C6DA1A8A}"/>
                  </a:ext>
                </a:extLst>
              </p14:cNvPr>
              <p14:cNvContentPartPr/>
              <p14:nvPr/>
            </p14:nvContentPartPr>
            <p14:xfrm>
              <a:off x="10414931" y="1853976"/>
              <a:ext cx="686520" cy="6480"/>
            </p14:xfrm>
          </p:contentPart>
        </mc:Choice>
        <mc:Fallback xmlns="">
          <p:pic>
            <p:nvPicPr>
              <p:cNvPr id="5" name="Ink 4">
                <a:extLst>
                  <a:ext uri="{FF2B5EF4-FFF2-40B4-BE49-F238E27FC236}">
                    <a16:creationId xmlns:a16="http://schemas.microsoft.com/office/drawing/2014/main" id="{12D64029-4D79-3A40-9A6F-B794C6DA1A8A}"/>
                  </a:ext>
                </a:extLst>
              </p:cNvPr>
              <p:cNvPicPr/>
              <p:nvPr/>
            </p:nvPicPr>
            <p:blipFill>
              <a:blip r:embed="rId5"/>
              <a:stretch>
                <a:fillRect/>
              </a:stretch>
            </p:blipFill>
            <p:spPr>
              <a:xfrm>
                <a:off x="10360931" y="1745976"/>
                <a:ext cx="794160" cy="222120"/>
              </a:xfrm>
              <a:prstGeom prst="rect">
                <a:avLst/>
              </a:prstGeom>
            </p:spPr>
          </p:pic>
        </mc:Fallback>
      </mc:AlternateContent>
    </p:spTree>
    <p:extLst>
      <p:ext uri="{BB962C8B-B14F-4D97-AF65-F5344CB8AC3E}">
        <p14:creationId xmlns:p14="http://schemas.microsoft.com/office/powerpoint/2010/main" val="2057999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43468" y="690966"/>
            <a:ext cx="3382638" cy="1370605"/>
          </a:xfrm>
        </p:spPr>
        <p:txBody>
          <a:bodyPr>
            <a:normAutofit/>
          </a:bodyPr>
          <a:lstStyle/>
          <a:p>
            <a:r>
              <a:rPr lang="en-US" sz="3000"/>
              <a:t>Customize Reports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55745" y="1937033"/>
            <a:ext cx="3358084" cy="3544046"/>
          </a:xfrm>
        </p:spPr>
        <p:txBody>
          <a:bodyPr>
            <a:normAutofit fontScale="70000" lnSpcReduction="20000"/>
          </a:bodyPr>
          <a:lstStyle/>
          <a:p>
            <a:r>
              <a:rPr lang="en-US" sz="1800"/>
              <a:t>Customize the colors on your reports by making color selections in the top-left.</a:t>
            </a:r>
          </a:p>
          <a:p>
            <a:r>
              <a:rPr lang="en-US" sz="1800"/>
              <a:t>Configure a company e-mail to be used to send reports directly once generated. If your company has no e-mail available or is unable to get it to work, femto-TECH provides an alternative option under ‘E-Mail Service Provider’. Select ‘femto-TECH’, and you will be able to send reports via </a:t>
            </a:r>
            <a:r>
              <a:rPr lang="en-US" sz="1800">
                <a:hlinkClick r:id="rId3"/>
              </a:rPr>
              <a:t>customer@femto-tech.com</a:t>
            </a:r>
            <a:r>
              <a:rPr lang="en-US" sz="1800"/>
              <a:t>. The Reply To address will be marked as your company’s e-mail from the ‘Company Information’ section, that way your customer can reply directly to you.</a:t>
            </a:r>
          </a:p>
          <a:p>
            <a:r>
              <a:rPr lang="en-US" sz="1800"/>
              <a:t>Company e-mail feature is optional. Most users prefer to save the report as a PDF and attach it to their own e-mail.</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4"/>
          <a:srcRect t="1806" b="1806"/>
          <a:stretch/>
        </p:blipFill>
        <p:spPr>
          <a:xfrm>
            <a:off x="4915348" y="953585"/>
            <a:ext cx="6633184" cy="4527494"/>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7658D0E-D9D9-814E-A6E3-E3ABD02D1D9A}"/>
                  </a:ext>
                </a:extLst>
              </p14:cNvPr>
              <p14:cNvContentPartPr/>
              <p14:nvPr/>
            </p14:nvContentPartPr>
            <p14:xfrm>
              <a:off x="8309355" y="4249776"/>
              <a:ext cx="2693160" cy="9360"/>
            </p14:xfrm>
          </p:contentPart>
        </mc:Choice>
        <mc:Fallback xmlns="">
          <p:pic>
            <p:nvPicPr>
              <p:cNvPr id="5" name="Ink 4">
                <a:extLst>
                  <a:ext uri="{FF2B5EF4-FFF2-40B4-BE49-F238E27FC236}">
                    <a16:creationId xmlns:a16="http://schemas.microsoft.com/office/drawing/2014/main" id="{A7658D0E-D9D9-814E-A6E3-E3ABD02D1D9A}"/>
                  </a:ext>
                </a:extLst>
              </p:cNvPr>
              <p:cNvPicPr/>
              <p:nvPr/>
            </p:nvPicPr>
            <p:blipFill>
              <a:blip r:embed="rId6"/>
              <a:stretch>
                <a:fillRect/>
              </a:stretch>
            </p:blipFill>
            <p:spPr>
              <a:xfrm>
                <a:off x="8255355" y="4141776"/>
                <a:ext cx="28008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94243B0-A366-EE4D-A3DC-047037E51AB6}"/>
                  </a:ext>
                </a:extLst>
              </p14:cNvPr>
              <p14:cNvContentPartPr/>
              <p14:nvPr/>
            </p14:nvContentPartPr>
            <p14:xfrm>
              <a:off x="6374355" y="1955496"/>
              <a:ext cx="753840" cy="5040"/>
            </p14:xfrm>
          </p:contentPart>
        </mc:Choice>
        <mc:Fallback xmlns="">
          <p:pic>
            <p:nvPicPr>
              <p:cNvPr id="7" name="Ink 6">
                <a:extLst>
                  <a:ext uri="{FF2B5EF4-FFF2-40B4-BE49-F238E27FC236}">
                    <a16:creationId xmlns:a16="http://schemas.microsoft.com/office/drawing/2014/main" id="{794243B0-A366-EE4D-A3DC-047037E51AB6}"/>
                  </a:ext>
                </a:extLst>
              </p:cNvPr>
              <p:cNvPicPr/>
              <p:nvPr/>
            </p:nvPicPr>
            <p:blipFill>
              <a:blip r:embed="rId8"/>
              <a:stretch>
                <a:fillRect/>
              </a:stretch>
            </p:blipFill>
            <p:spPr>
              <a:xfrm>
                <a:off x="6320329" y="1847496"/>
                <a:ext cx="861531" cy="220680"/>
              </a:xfrm>
              <a:prstGeom prst="rect">
                <a:avLst/>
              </a:prstGeom>
            </p:spPr>
          </p:pic>
        </mc:Fallback>
      </mc:AlternateContent>
    </p:spTree>
    <p:extLst>
      <p:ext uri="{BB962C8B-B14F-4D97-AF65-F5344CB8AC3E}">
        <p14:creationId xmlns:p14="http://schemas.microsoft.com/office/powerpoint/2010/main" val="3806545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5978072" cy="1389798"/>
          </a:xfrm>
        </p:spPr>
        <p:txBody>
          <a:bodyPr>
            <a:normAutofit/>
          </a:bodyPr>
          <a:lstStyle/>
          <a:p>
            <a:r>
              <a:rPr lang="en-US"/>
              <a:t>Download Data</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2149521"/>
            <a:ext cx="5978072" cy="3545327"/>
          </a:xfrm>
        </p:spPr>
        <p:txBody>
          <a:bodyPr anchor="ctr">
            <a:normAutofit/>
          </a:bodyPr>
          <a:lstStyle/>
          <a:p>
            <a:pPr>
              <a:buClr>
                <a:srgbClr val="FFB60D"/>
              </a:buClr>
            </a:pPr>
            <a:r>
              <a:rPr lang="en-US"/>
              <a:t>Click either ‘Devices’ at the top left of the navigation bar or the ‘Connect To Device’ button on the Dashboard.</a:t>
            </a:r>
          </a:p>
          <a:p>
            <a:pPr>
              <a:buClr>
                <a:srgbClr val="FFB60D"/>
              </a:buClr>
            </a:pPr>
            <a:r>
              <a:rPr lang="en-US"/>
              <a:t>Data can also be downloaded to a previously created test entry by clicking ‘Download Data’ on the entry within the Report Management table.</a:t>
            </a:r>
          </a:p>
          <a:p>
            <a:pPr marL="36900" indent="0">
              <a:buClr>
                <a:srgbClr val="FFB60D"/>
              </a:buClr>
              <a:buNone/>
            </a:pPr>
            <a:endParaRPr lang="en-US"/>
          </a:p>
        </p:txBody>
      </p:sp>
      <p:pic>
        <p:nvPicPr>
          <p:cNvPr id="19" name="Picture 16">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rotWithShape="1">
          <a:blip r:embed="rId4"/>
          <a:srcRect b="4527"/>
          <a:stretch/>
        </p:blipFill>
        <p:spPr>
          <a:xfrm>
            <a:off x="7232905" y="268642"/>
            <a:ext cx="4959095" cy="3160358"/>
          </a:xfrm>
          <a:prstGeom prst="rect">
            <a:avLst/>
          </a:prstGeom>
        </p:spPr>
      </p:pic>
      <p:pic>
        <p:nvPicPr>
          <p:cNvPr id="10" name="Content Placeholder 4">
            <a:extLst>
              <a:ext uri="{FF2B5EF4-FFF2-40B4-BE49-F238E27FC236}">
                <a16:creationId xmlns:a16="http://schemas.microsoft.com/office/drawing/2014/main" id="{E8FF9862-7AE1-C547-B8F0-154CB8B2B58C}"/>
              </a:ext>
            </a:extLst>
          </p:cNvPr>
          <p:cNvPicPr>
            <a:picLocks noChangeAspect="1"/>
          </p:cNvPicPr>
          <p:nvPr/>
        </p:nvPicPr>
        <p:blipFill rotWithShape="1">
          <a:blip r:embed="rId5"/>
          <a:srcRect b="4527"/>
          <a:stretch/>
        </p:blipFill>
        <p:spPr>
          <a:xfrm>
            <a:off x="7232905" y="3429000"/>
            <a:ext cx="4959095" cy="3115908"/>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3842373-2A5A-CD4C-B700-711DFC65E4BE}"/>
                  </a:ext>
                </a:extLst>
              </p14:cNvPr>
              <p14:cNvContentPartPr/>
              <p14:nvPr/>
            </p14:nvContentPartPr>
            <p14:xfrm>
              <a:off x="8071395" y="786216"/>
              <a:ext cx="293760" cy="5040"/>
            </p14:xfrm>
          </p:contentPart>
        </mc:Choice>
        <mc:Fallback xmlns="">
          <p:pic>
            <p:nvPicPr>
              <p:cNvPr id="11" name="Ink 10">
                <a:extLst>
                  <a:ext uri="{FF2B5EF4-FFF2-40B4-BE49-F238E27FC236}">
                    <a16:creationId xmlns:a16="http://schemas.microsoft.com/office/drawing/2014/main" id="{E3842373-2A5A-CD4C-B700-711DFC65E4BE}"/>
                  </a:ext>
                </a:extLst>
              </p:cNvPr>
              <p:cNvPicPr/>
              <p:nvPr/>
            </p:nvPicPr>
            <p:blipFill>
              <a:blip r:embed="rId7"/>
              <a:stretch>
                <a:fillRect/>
              </a:stretch>
            </p:blipFill>
            <p:spPr>
              <a:xfrm>
                <a:off x="8017395" y="669908"/>
                <a:ext cx="401400" cy="2372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378E50F1-D6F9-A944-B6F6-5431394CA94E}"/>
                  </a:ext>
                </a:extLst>
              </p14:cNvPr>
              <p14:cNvContentPartPr/>
              <p14:nvPr/>
            </p14:nvContentPartPr>
            <p14:xfrm>
              <a:off x="8722995" y="1218576"/>
              <a:ext cx="933480" cy="9000"/>
            </p14:xfrm>
          </p:contentPart>
        </mc:Choice>
        <mc:Fallback xmlns="">
          <p:pic>
            <p:nvPicPr>
              <p:cNvPr id="20" name="Ink 19">
                <a:extLst>
                  <a:ext uri="{FF2B5EF4-FFF2-40B4-BE49-F238E27FC236}">
                    <a16:creationId xmlns:a16="http://schemas.microsoft.com/office/drawing/2014/main" id="{378E50F1-D6F9-A944-B6F6-5431394CA94E}"/>
                  </a:ext>
                </a:extLst>
              </p:cNvPr>
              <p:cNvPicPr/>
              <p:nvPr/>
            </p:nvPicPr>
            <p:blipFill>
              <a:blip r:embed="rId9"/>
              <a:stretch>
                <a:fillRect/>
              </a:stretch>
            </p:blipFill>
            <p:spPr>
              <a:xfrm>
                <a:off x="8668995" y="1110576"/>
                <a:ext cx="10411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330D3ED5-CB78-B247-98E5-B7BCB8DFA0B4}"/>
                  </a:ext>
                </a:extLst>
              </p14:cNvPr>
              <p14:cNvContentPartPr/>
              <p14:nvPr/>
            </p14:nvContentPartPr>
            <p14:xfrm>
              <a:off x="7731915" y="4902096"/>
              <a:ext cx="437760" cy="1800"/>
            </p14:xfrm>
          </p:contentPart>
        </mc:Choice>
        <mc:Fallback xmlns="">
          <p:pic>
            <p:nvPicPr>
              <p:cNvPr id="22" name="Ink 21">
                <a:extLst>
                  <a:ext uri="{FF2B5EF4-FFF2-40B4-BE49-F238E27FC236}">
                    <a16:creationId xmlns:a16="http://schemas.microsoft.com/office/drawing/2014/main" id="{330D3ED5-CB78-B247-98E5-B7BCB8DFA0B4}"/>
                  </a:ext>
                </a:extLst>
              </p:cNvPr>
              <p:cNvPicPr/>
              <p:nvPr/>
            </p:nvPicPr>
            <p:blipFill>
              <a:blip r:embed="rId11"/>
              <a:stretch>
                <a:fillRect/>
              </a:stretch>
            </p:blipFill>
            <p:spPr>
              <a:xfrm>
                <a:off x="7677915" y="4794096"/>
                <a:ext cx="545400" cy="217440"/>
              </a:xfrm>
              <a:prstGeom prst="rect">
                <a:avLst/>
              </a:prstGeom>
            </p:spPr>
          </p:pic>
        </mc:Fallback>
      </mc:AlternateContent>
    </p:spTree>
    <p:extLst>
      <p:ext uri="{BB962C8B-B14F-4D97-AF65-F5344CB8AC3E}">
        <p14:creationId xmlns:p14="http://schemas.microsoft.com/office/powerpoint/2010/main" val="418202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649CE-AD56-43C5-8556-C1971E94C2EB}"/>
              </a:ext>
            </a:extLst>
          </p:cNvPr>
          <p:cNvSpPr>
            <a:spLocks noGrp="1"/>
          </p:cNvSpPr>
          <p:nvPr>
            <p:ph type="title"/>
          </p:nvPr>
        </p:nvSpPr>
        <p:spPr>
          <a:xfrm>
            <a:off x="913795" y="609600"/>
            <a:ext cx="5978072" cy="1556702"/>
          </a:xfrm>
        </p:spPr>
        <p:txBody>
          <a:bodyPr vert="horz" lIns="91440" tIns="45720" rIns="91440" bIns="45720" rtlCol="0" anchor="ctr">
            <a:normAutofit/>
          </a:bodyPr>
          <a:lstStyle/>
          <a:p>
            <a:r>
              <a:rPr lang="en-US"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EPA’s Home Buyer’s and Seller’s Guide</a:t>
            </a:r>
          </a:p>
        </p:txBody>
      </p:sp>
      <p:sp>
        <p:nvSpPr>
          <p:cNvPr id="4" name="Content Placeholder 3">
            <a:extLst>
              <a:ext uri="{FF2B5EF4-FFF2-40B4-BE49-F238E27FC236}">
                <a16:creationId xmlns:a16="http://schemas.microsoft.com/office/drawing/2014/main" id="{26EB6C75-3AE5-4C93-8880-22131702FB4E}"/>
              </a:ext>
            </a:extLst>
          </p:cNvPr>
          <p:cNvSpPr>
            <a:spLocks noGrp="1"/>
          </p:cNvSpPr>
          <p:nvPr>
            <p:ph sz="half" idx="2"/>
          </p:nvPr>
        </p:nvSpPr>
        <p:spPr>
          <a:xfrm>
            <a:off x="913795" y="2354729"/>
            <a:ext cx="5978072" cy="3340119"/>
          </a:xfrm>
        </p:spPr>
        <p:txBody>
          <a:bodyPr vert="horz" lIns="91440" tIns="45720" rIns="91440" bIns="45720" rtlCol="0" anchor="t">
            <a:normAutofit/>
          </a:bodyPr>
          <a:lstStyle/>
          <a:p>
            <a:r>
              <a:rPr lang="en-US"/>
              <a:t>How to test a home that is being sold.</a:t>
            </a:r>
          </a:p>
          <a:p>
            <a:r>
              <a:rPr lang="en-US"/>
              <a:t>How to hire a testing contractor.</a:t>
            </a:r>
          </a:p>
          <a:p>
            <a:r>
              <a:rPr lang="en-US"/>
              <a:t>How to interpret test results.</a:t>
            </a:r>
          </a:p>
          <a:p>
            <a:r>
              <a:rPr lang="en-US"/>
              <a:t>Not copyrighted</a:t>
            </a:r>
          </a:p>
          <a:p>
            <a:pPr lvl="1"/>
            <a:r>
              <a:rPr lang="en-US"/>
              <a:t>Reproduce in entirety without alterations.</a:t>
            </a:r>
          </a:p>
          <a:p>
            <a:pPr lvl="1"/>
            <a:r>
              <a:rPr lang="en-US"/>
              <a:t>Great marketing tool!</a:t>
            </a:r>
          </a:p>
        </p:txBody>
      </p:sp>
      <p:pic>
        <p:nvPicPr>
          <p:cNvPr id="15" name="Picture 14">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8" name="Content Placeholder 7" descr="Text, whiteboard&#10;&#10;Description automatically generated">
            <a:extLst>
              <a:ext uri="{FF2B5EF4-FFF2-40B4-BE49-F238E27FC236}">
                <a16:creationId xmlns:a16="http://schemas.microsoft.com/office/drawing/2014/main" id="{F77764B6-E2F7-E449-9DA4-E08D083FBE63}"/>
              </a:ext>
            </a:extLst>
          </p:cNvPr>
          <p:cNvPicPr>
            <a:picLocks noGrp="1" noChangeAspect="1"/>
          </p:cNvPicPr>
          <p:nvPr>
            <p:ph sz="half" idx="1"/>
          </p:nvPr>
        </p:nvPicPr>
        <p:blipFill>
          <a:blip r:embed="rId4"/>
          <a:stretch>
            <a:fillRect/>
          </a:stretch>
        </p:blipFill>
        <p:spPr>
          <a:xfrm>
            <a:off x="7741275" y="655341"/>
            <a:ext cx="3942354" cy="5103372"/>
          </a:xfrm>
          <a:prstGeom prst="rect">
            <a:avLst/>
          </a:prstGeom>
        </p:spPr>
      </p:pic>
    </p:spTree>
    <p:extLst>
      <p:ext uri="{BB962C8B-B14F-4D97-AF65-F5344CB8AC3E}">
        <p14:creationId xmlns:p14="http://schemas.microsoft.com/office/powerpoint/2010/main" val="4074735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6" y="643465"/>
            <a:ext cx="3382638" cy="1370605"/>
          </a:xfrm>
        </p:spPr>
        <p:txBody>
          <a:bodyPr>
            <a:normAutofit/>
          </a:bodyPr>
          <a:lstStyle/>
          <a:p>
            <a:r>
              <a:rPr lang="en-US" sz="3000"/>
              <a:t>Download Data</a:t>
            </a:r>
            <a:br>
              <a:rPr lang="en-US" sz="3000"/>
            </a:br>
            <a:r>
              <a:rPr lang="en-US" sz="3000"/>
              <a:t>(Desktop)</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6" y="2247153"/>
            <a:ext cx="3358084" cy="3544046"/>
          </a:xfrm>
        </p:spPr>
        <p:txBody>
          <a:bodyPr>
            <a:normAutofit fontScale="92500" lnSpcReduction="20000"/>
          </a:bodyPr>
          <a:lstStyle/>
          <a:p>
            <a:pPr>
              <a:buClr>
                <a:srgbClr val="FFB60D"/>
              </a:buClr>
            </a:pPr>
            <a:r>
              <a:rPr lang="en-US" sz="1800"/>
              <a:t>Plug the CRM-510LP into the computer using the provided download cable and then click ‘Refresh Adapters’.</a:t>
            </a:r>
          </a:p>
          <a:p>
            <a:pPr>
              <a:buClr>
                <a:srgbClr val="FFB60D"/>
              </a:buClr>
            </a:pPr>
            <a:r>
              <a:rPr lang="en-US" sz="1800"/>
              <a:t>Click ‘Connect -&gt;’ on the adapter displayed on the screen and then follow the on-screen instructions to download the data.  Once the data has downloaded, a ’Download Complete!’ message will appear and then take you to the ’Report Setup’ screen.</a:t>
            </a:r>
          </a:p>
          <a:p>
            <a:pPr marL="36900" indent="0">
              <a:buClr>
                <a:srgbClr val="FFB60D"/>
              </a:buClr>
              <a:buNone/>
            </a:pPr>
            <a:endParaRPr lang="en-US" sz="1800"/>
          </a:p>
        </p:txBody>
      </p:sp>
      <p:pic>
        <p:nvPicPr>
          <p:cNvPr id="4" name="Content Placeholder 4" descr="A screenshot of a computer&#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a:blip r:embed="rId3"/>
          <a:srcRect t="2204" b="2204"/>
          <a:stretch/>
        </p:blipFill>
        <p:spPr>
          <a:xfrm>
            <a:off x="4915348" y="1101093"/>
            <a:ext cx="6633184" cy="4232479"/>
          </a:xfrm>
          <a:prstGeom prst="rect">
            <a:avLst/>
          </a:prstGeom>
        </p:spPr>
      </p:pic>
    </p:spTree>
    <p:extLst>
      <p:ext uri="{BB962C8B-B14F-4D97-AF65-F5344CB8AC3E}">
        <p14:creationId xmlns:p14="http://schemas.microsoft.com/office/powerpoint/2010/main" val="3438259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599"/>
            <a:ext cx="5978072" cy="1174075"/>
          </a:xfrm>
        </p:spPr>
        <p:txBody>
          <a:bodyPr>
            <a:normAutofit/>
          </a:bodyPr>
          <a:lstStyle/>
          <a:p>
            <a:r>
              <a:rPr lang="en-US" sz="3900"/>
              <a:t>Download Data</a:t>
            </a:r>
            <a:br>
              <a:rPr lang="en-US" sz="3900"/>
            </a:br>
            <a:r>
              <a:rPr lang="en-US" sz="3900"/>
              <a:t>(Mobile)</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972101"/>
            <a:ext cx="5978072" cy="3722748"/>
          </a:xfrm>
        </p:spPr>
        <p:txBody>
          <a:bodyPr anchor="ctr">
            <a:normAutofit/>
          </a:bodyPr>
          <a:lstStyle/>
          <a:p>
            <a:pPr>
              <a:buClr>
                <a:srgbClr val="23E5FF"/>
              </a:buClr>
            </a:pPr>
            <a:r>
              <a:rPr lang="en-US"/>
              <a:t>Plug the CRM-510LP into the mobile device using the provided download cable &amp; OTG adapter and then click the ‘Wired’ button.</a:t>
            </a:r>
          </a:p>
          <a:p>
            <a:pPr>
              <a:buClr>
                <a:srgbClr val="23E5FF"/>
              </a:buClr>
            </a:pPr>
            <a:r>
              <a:rPr lang="en-US"/>
              <a:t>Follow the on-screen instructions to download the data.  Once the data has downloaded, a ’Download Complete!’ message will appear and then take you to the ’Report Setup’ screen.</a:t>
            </a:r>
          </a:p>
        </p:txBody>
      </p:sp>
      <p:pic>
        <p:nvPicPr>
          <p:cNvPr id="38" name="Picture 37">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6" name="Picture 5">
            <a:extLst>
              <a:ext uri="{FF2B5EF4-FFF2-40B4-BE49-F238E27FC236}">
                <a16:creationId xmlns:a16="http://schemas.microsoft.com/office/drawing/2014/main" id="{21FB39A0-F650-A64B-BF6A-A787CAD850FC}"/>
              </a:ext>
            </a:extLst>
          </p:cNvPr>
          <p:cNvPicPr>
            <a:picLocks noChangeAspect="1"/>
          </p:cNvPicPr>
          <p:nvPr/>
        </p:nvPicPr>
        <p:blipFill rotWithShape="1">
          <a:blip r:embed="rId4"/>
          <a:srcRect r="-1" b="37733"/>
          <a:stretch/>
        </p:blipFill>
        <p:spPr>
          <a:xfrm>
            <a:off x="7552945" y="643465"/>
            <a:ext cx="3995592" cy="5103372"/>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3A046C5-58E9-AC45-B22D-BBF77F2D4E5C}"/>
                  </a:ext>
                </a:extLst>
              </p14:cNvPr>
              <p14:cNvContentPartPr/>
              <p14:nvPr/>
            </p14:nvContentPartPr>
            <p14:xfrm>
              <a:off x="10623435" y="1620696"/>
              <a:ext cx="722880" cy="3240"/>
            </p14:xfrm>
          </p:contentPart>
        </mc:Choice>
        <mc:Fallback xmlns="">
          <p:pic>
            <p:nvPicPr>
              <p:cNvPr id="9" name="Ink 8">
                <a:extLst>
                  <a:ext uri="{FF2B5EF4-FFF2-40B4-BE49-F238E27FC236}">
                    <a16:creationId xmlns:a16="http://schemas.microsoft.com/office/drawing/2014/main" id="{D3A046C5-58E9-AC45-B22D-BBF77F2D4E5C}"/>
                  </a:ext>
                </a:extLst>
              </p:cNvPr>
              <p:cNvPicPr/>
              <p:nvPr/>
            </p:nvPicPr>
            <p:blipFill>
              <a:blip r:embed="rId6"/>
              <a:stretch>
                <a:fillRect/>
              </a:stretch>
            </p:blipFill>
            <p:spPr>
              <a:xfrm>
                <a:off x="10533435" y="1440696"/>
                <a:ext cx="902520" cy="362880"/>
              </a:xfrm>
              <a:prstGeom prst="rect">
                <a:avLst/>
              </a:prstGeom>
            </p:spPr>
          </p:pic>
        </mc:Fallback>
      </mc:AlternateContent>
    </p:spTree>
    <p:extLst>
      <p:ext uri="{BB962C8B-B14F-4D97-AF65-F5344CB8AC3E}">
        <p14:creationId xmlns:p14="http://schemas.microsoft.com/office/powerpoint/2010/main" val="3757712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a:bodyPr>
          <a:lstStyle/>
          <a:p>
            <a:r>
              <a:rPr lang="en-US" sz="1600"/>
              <a:t>Use the search bar or table navigation menu to browse downloaded tests. Here you can edit, import/export, &amp; delete existing tests.</a:t>
            </a:r>
          </a:p>
          <a:p>
            <a:r>
              <a:rPr lang="en-US" sz="1600"/>
              <a:t>Click anywhere within the test entry on the table to expand it for more information.</a:t>
            </a:r>
          </a:p>
          <a:p>
            <a:r>
              <a:rPr lang="en-US" sz="1600"/>
              <a:t>Click on the blue serial # of the entry or the ‘View’ button to load the test into the ‘Report Setup’ screen.</a:t>
            </a:r>
          </a:p>
        </p:txBody>
      </p:sp>
      <p:pic>
        <p:nvPicPr>
          <p:cNvPr id="45" name="Picture 44">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53C6200-35DE-4B47-A5B1-548E112DC1CC}"/>
              </a:ext>
            </a:extLst>
          </p:cNvPr>
          <p:cNvPicPr>
            <a:picLocks noChangeAspect="1"/>
          </p:cNvPicPr>
          <p:nvPr/>
        </p:nvPicPr>
        <p:blipFill>
          <a:blip r:embed="rId4"/>
          <a:stretch>
            <a:fillRect/>
          </a:stretch>
        </p:blipFill>
        <p:spPr>
          <a:xfrm>
            <a:off x="4552950" y="866224"/>
            <a:ext cx="7639050" cy="5125551"/>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88C2CA24-7C77-0E49-B3DF-04F3BD6B53D0}"/>
                  </a:ext>
                </a:extLst>
              </p14:cNvPr>
              <p14:cNvContentPartPr/>
              <p14:nvPr/>
            </p14:nvContentPartPr>
            <p14:xfrm>
              <a:off x="6081315" y="2536536"/>
              <a:ext cx="932760" cy="4680"/>
            </p14:xfrm>
          </p:contentPart>
        </mc:Choice>
        <mc:Fallback xmlns="">
          <p:pic>
            <p:nvPicPr>
              <p:cNvPr id="11" name="Ink 10">
                <a:extLst>
                  <a:ext uri="{FF2B5EF4-FFF2-40B4-BE49-F238E27FC236}">
                    <a16:creationId xmlns:a16="http://schemas.microsoft.com/office/drawing/2014/main" id="{88C2CA24-7C77-0E49-B3DF-04F3BD6B53D0}"/>
                  </a:ext>
                </a:extLst>
              </p:cNvPr>
              <p:cNvPicPr/>
              <p:nvPr/>
            </p:nvPicPr>
            <p:blipFill>
              <a:blip r:embed="rId6"/>
              <a:stretch>
                <a:fillRect/>
              </a:stretch>
            </p:blipFill>
            <p:spPr>
              <a:xfrm>
                <a:off x="6027315" y="2428536"/>
                <a:ext cx="10404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6D7B88BB-512B-0942-A574-5DF6190CEE9C}"/>
                  </a:ext>
                </a:extLst>
              </p14:cNvPr>
              <p14:cNvContentPartPr/>
              <p14:nvPr/>
            </p14:nvContentPartPr>
            <p14:xfrm>
              <a:off x="5295795" y="3469296"/>
              <a:ext cx="466560" cy="6120"/>
            </p14:xfrm>
          </p:contentPart>
        </mc:Choice>
        <mc:Fallback xmlns="">
          <p:pic>
            <p:nvPicPr>
              <p:cNvPr id="12" name="Ink 11">
                <a:extLst>
                  <a:ext uri="{FF2B5EF4-FFF2-40B4-BE49-F238E27FC236}">
                    <a16:creationId xmlns:a16="http://schemas.microsoft.com/office/drawing/2014/main" id="{6D7B88BB-512B-0942-A574-5DF6190CEE9C}"/>
                  </a:ext>
                </a:extLst>
              </p:cNvPr>
              <p:cNvPicPr/>
              <p:nvPr/>
            </p:nvPicPr>
            <p:blipFill>
              <a:blip r:embed="rId8"/>
              <a:stretch>
                <a:fillRect/>
              </a:stretch>
            </p:blipFill>
            <p:spPr>
              <a:xfrm>
                <a:off x="5241795" y="3361296"/>
                <a:ext cx="5742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6EC86042-E2DE-9844-8EAE-F2CEFF6A2C09}"/>
                  </a:ext>
                </a:extLst>
              </p14:cNvPr>
              <p14:cNvContentPartPr/>
              <p14:nvPr/>
            </p14:nvContentPartPr>
            <p14:xfrm>
              <a:off x="10501755" y="3472536"/>
              <a:ext cx="940320" cy="5760"/>
            </p14:xfrm>
          </p:contentPart>
        </mc:Choice>
        <mc:Fallback xmlns="">
          <p:pic>
            <p:nvPicPr>
              <p:cNvPr id="13" name="Ink 12">
                <a:extLst>
                  <a:ext uri="{FF2B5EF4-FFF2-40B4-BE49-F238E27FC236}">
                    <a16:creationId xmlns:a16="http://schemas.microsoft.com/office/drawing/2014/main" id="{6EC86042-E2DE-9844-8EAE-F2CEFF6A2C09}"/>
                  </a:ext>
                </a:extLst>
              </p:cNvPr>
              <p:cNvPicPr/>
              <p:nvPr/>
            </p:nvPicPr>
            <p:blipFill>
              <a:blip r:embed="rId10"/>
              <a:stretch>
                <a:fillRect/>
              </a:stretch>
            </p:blipFill>
            <p:spPr>
              <a:xfrm>
                <a:off x="10447755" y="3370889"/>
                <a:ext cx="1047960" cy="208715"/>
              </a:xfrm>
              <a:prstGeom prst="rect">
                <a:avLst/>
              </a:prstGeom>
            </p:spPr>
          </p:pic>
        </mc:Fallback>
      </mc:AlternateContent>
    </p:spTree>
    <p:extLst>
      <p:ext uri="{BB962C8B-B14F-4D97-AF65-F5344CB8AC3E}">
        <p14:creationId xmlns:p14="http://schemas.microsoft.com/office/powerpoint/2010/main" val="46448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a:bodyPr>
          <a:lstStyle/>
          <a:p>
            <a:pPr>
              <a:lnSpc>
                <a:spcPct val="100000"/>
              </a:lnSpc>
            </a:pPr>
            <a:r>
              <a:rPr lang="en-US" sz="1100"/>
              <a:t>Graphs plotted from the test data can be found in the top-left corner of the screen.</a:t>
            </a:r>
          </a:p>
          <a:p>
            <a:pPr>
              <a:lnSpc>
                <a:spcPct val="100000"/>
              </a:lnSpc>
            </a:pPr>
            <a:r>
              <a:rPr lang="en-US" sz="1100"/>
              <a:t>Results of the test can be found in the table on the bottom-left of the screen.</a:t>
            </a:r>
          </a:p>
          <a:p>
            <a:pPr>
              <a:lnSpc>
                <a:spcPct val="100000"/>
              </a:lnSpc>
            </a:pPr>
            <a:r>
              <a:rPr lang="en-US" sz="1100"/>
              <a:t>Hourly results can be read in table format via the button in the bottom-left corner below the ‘Final Results’ section.</a:t>
            </a:r>
          </a:p>
          <a:p>
            <a:pPr>
              <a:lnSpc>
                <a:spcPct val="100000"/>
              </a:lnSpc>
            </a:pPr>
            <a:r>
              <a:rPr lang="en-US" sz="1100"/>
              <a:t>The test-specific options menu can be found at the top-right of the screen. From here, you can change the units of each measurement as well as specify a span of time in which you would like to report on within the test.</a:t>
            </a:r>
          </a:p>
          <a:p>
            <a:pPr>
              <a:lnSpc>
                <a:spcPct val="100000"/>
              </a:lnSpc>
            </a:pPr>
            <a:r>
              <a:rPr lang="en-US" sz="1100"/>
              <a:t>The bottom-right section of the screen contains the report fields specific to the test being conducted. From here, you can add your customer’s information, test-specific information, images pertaining to the conducted test, and signatures.</a:t>
            </a:r>
          </a:p>
          <a:p>
            <a:pPr>
              <a:lnSpc>
                <a:spcPct val="100000"/>
              </a:lnSpc>
            </a:pPr>
            <a:r>
              <a:rPr lang="en-US" sz="1100"/>
              <a:t>Each section outlined on this slide will have a dedicated slide explaining its usage.</a:t>
            </a:r>
          </a:p>
        </p:txBody>
      </p:sp>
      <p:pic>
        <p:nvPicPr>
          <p:cNvPr id="52" name="Picture 5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353C6200-35DE-4B47-A5B1-548E112DC1CC}"/>
              </a:ext>
            </a:extLst>
          </p:cNvPr>
          <p:cNvPicPr>
            <a:picLocks noChangeAspect="1"/>
          </p:cNvPicPr>
          <p:nvPr/>
        </p:nvPicPr>
        <p:blipFill rotWithShape="1">
          <a:blip r:embed="rId4"/>
          <a:srcRect r="532" b="1"/>
          <a:stretch/>
        </p:blipFill>
        <p:spPr>
          <a:xfrm>
            <a:off x="4654295" y="10"/>
            <a:ext cx="7537705" cy="6857990"/>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1F298DF-E3CF-E148-A7D4-C660CDC8D975}"/>
                  </a:ext>
                </a:extLst>
              </p14:cNvPr>
              <p14:cNvContentPartPr/>
              <p14:nvPr/>
            </p14:nvContentPartPr>
            <p14:xfrm>
              <a:off x="5074035" y="1609176"/>
              <a:ext cx="2187000" cy="16200"/>
            </p14:xfrm>
          </p:contentPart>
        </mc:Choice>
        <mc:Fallback xmlns="">
          <p:pic>
            <p:nvPicPr>
              <p:cNvPr id="16" name="Ink 15">
                <a:extLst>
                  <a:ext uri="{FF2B5EF4-FFF2-40B4-BE49-F238E27FC236}">
                    <a16:creationId xmlns:a16="http://schemas.microsoft.com/office/drawing/2014/main" id="{41F298DF-E3CF-E148-A7D4-C660CDC8D975}"/>
                  </a:ext>
                </a:extLst>
              </p:cNvPr>
              <p:cNvPicPr/>
              <p:nvPr/>
            </p:nvPicPr>
            <p:blipFill>
              <a:blip r:embed="rId6"/>
              <a:stretch>
                <a:fillRect/>
              </a:stretch>
            </p:blipFill>
            <p:spPr>
              <a:xfrm>
                <a:off x="4984035" y="1429176"/>
                <a:ext cx="23666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A586CEB-EF24-7C42-AED8-5C8956497CED}"/>
                  </a:ext>
                </a:extLst>
              </p14:cNvPr>
              <p14:cNvContentPartPr/>
              <p14:nvPr/>
            </p14:nvContentPartPr>
            <p14:xfrm>
              <a:off x="9786075" y="1314336"/>
              <a:ext cx="1844280" cy="16560"/>
            </p14:xfrm>
          </p:contentPart>
        </mc:Choice>
        <mc:Fallback xmlns="">
          <p:pic>
            <p:nvPicPr>
              <p:cNvPr id="17" name="Ink 16">
                <a:extLst>
                  <a:ext uri="{FF2B5EF4-FFF2-40B4-BE49-F238E27FC236}">
                    <a16:creationId xmlns:a16="http://schemas.microsoft.com/office/drawing/2014/main" id="{0A586CEB-EF24-7C42-AED8-5C8956497CED}"/>
                  </a:ext>
                </a:extLst>
              </p:cNvPr>
              <p:cNvPicPr/>
              <p:nvPr/>
            </p:nvPicPr>
            <p:blipFill>
              <a:blip r:embed="rId8"/>
              <a:stretch>
                <a:fillRect/>
              </a:stretch>
            </p:blipFill>
            <p:spPr>
              <a:xfrm>
                <a:off x="9696075" y="1138166"/>
                <a:ext cx="2023920" cy="3685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5C52FA7F-469D-5342-AD01-A7949B8D0EB8}"/>
                  </a:ext>
                </a:extLst>
              </p14:cNvPr>
              <p14:cNvContentPartPr/>
              <p14:nvPr/>
            </p14:nvContentPartPr>
            <p14:xfrm>
              <a:off x="8546955" y="3963576"/>
              <a:ext cx="3179880" cy="16920"/>
            </p14:xfrm>
          </p:contentPart>
        </mc:Choice>
        <mc:Fallback xmlns="">
          <p:pic>
            <p:nvPicPr>
              <p:cNvPr id="18" name="Ink 17">
                <a:extLst>
                  <a:ext uri="{FF2B5EF4-FFF2-40B4-BE49-F238E27FC236}">
                    <a16:creationId xmlns:a16="http://schemas.microsoft.com/office/drawing/2014/main" id="{5C52FA7F-469D-5342-AD01-A7949B8D0EB8}"/>
                  </a:ext>
                </a:extLst>
              </p:cNvPr>
              <p:cNvPicPr/>
              <p:nvPr/>
            </p:nvPicPr>
            <p:blipFill>
              <a:blip r:embed="rId10"/>
              <a:stretch>
                <a:fillRect/>
              </a:stretch>
            </p:blipFill>
            <p:spPr>
              <a:xfrm>
                <a:off x="8456965" y="3787326"/>
                <a:ext cx="3359500" cy="36906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123804B9-10D2-EC4F-AACC-D9290FDA6EBC}"/>
                  </a:ext>
                </a:extLst>
              </p14:cNvPr>
              <p14:cNvContentPartPr/>
              <p14:nvPr/>
            </p14:nvContentPartPr>
            <p14:xfrm>
              <a:off x="5143875" y="4407456"/>
              <a:ext cx="3182760" cy="12240"/>
            </p14:xfrm>
          </p:contentPart>
        </mc:Choice>
        <mc:Fallback xmlns="">
          <p:pic>
            <p:nvPicPr>
              <p:cNvPr id="19" name="Ink 18">
                <a:extLst>
                  <a:ext uri="{FF2B5EF4-FFF2-40B4-BE49-F238E27FC236}">
                    <a16:creationId xmlns:a16="http://schemas.microsoft.com/office/drawing/2014/main" id="{123804B9-10D2-EC4F-AACC-D9290FDA6EBC}"/>
                  </a:ext>
                </a:extLst>
              </p:cNvPr>
              <p:cNvPicPr/>
              <p:nvPr/>
            </p:nvPicPr>
            <p:blipFill>
              <a:blip r:embed="rId12"/>
              <a:stretch>
                <a:fillRect/>
              </a:stretch>
            </p:blipFill>
            <p:spPr>
              <a:xfrm>
                <a:off x="5089875" y="4302542"/>
                <a:ext cx="3290400" cy="221719"/>
              </a:xfrm>
              <a:prstGeom prst="rect">
                <a:avLst/>
              </a:prstGeom>
            </p:spPr>
          </p:pic>
        </mc:Fallback>
      </mc:AlternateContent>
    </p:spTree>
    <p:extLst>
      <p:ext uri="{BB962C8B-B14F-4D97-AF65-F5344CB8AC3E}">
        <p14:creationId xmlns:p14="http://schemas.microsoft.com/office/powerpoint/2010/main" val="3852734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818779" y="609599"/>
            <a:ext cx="3335488" cy="1284941"/>
          </a:xfrm>
        </p:spPr>
        <p:txBody>
          <a:bodyPr>
            <a:normAutofit/>
          </a:bodyPr>
          <a:lstStyle/>
          <a:p>
            <a:r>
              <a:rPr lang="en-US" sz="3200"/>
              <a:t>Report Setup (Graphing)</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818779" y="2067859"/>
            <a:ext cx="3310963" cy="3956423"/>
          </a:xfrm>
        </p:spPr>
        <p:txBody>
          <a:bodyPr anchor="t">
            <a:normAutofit/>
          </a:bodyPr>
          <a:lstStyle/>
          <a:p>
            <a:pPr>
              <a:lnSpc>
                <a:spcPct val="100000"/>
              </a:lnSpc>
              <a:buClr>
                <a:srgbClr val="4400DC"/>
              </a:buClr>
            </a:pPr>
            <a:r>
              <a:rPr lang="en-US" sz="1600"/>
              <a:t>Each graph can be viewed by clicking its respective tab.</a:t>
            </a:r>
          </a:p>
          <a:p>
            <a:pPr>
              <a:lnSpc>
                <a:spcPct val="100000"/>
              </a:lnSpc>
              <a:buClr>
                <a:srgbClr val="4400DC"/>
              </a:buClr>
            </a:pPr>
            <a:r>
              <a:rPr lang="en-US" sz="1600"/>
              <a:t>By hovering over the plots on each graph, you can view each hour’s value and exact time of recording.</a:t>
            </a:r>
          </a:p>
          <a:p>
            <a:pPr>
              <a:lnSpc>
                <a:spcPct val="100000"/>
              </a:lnSpc>
              <a:buClr>
                <a:srgbClr val="4400DC"/>
              </a:buClr>
            </a:pPr>
            <a:r>
              <a:rPr lang="en-US" sz="1600"/>
              <a:t>Each graph is automatically adjusted/plotted whenever a specific range of hours is selected within the options menu (as seen on next slide).</a:t>
            </a:r>
          </a:p>
          <a:p>
            <a:pPr>
              <a:lnSpc>
                <a:spcPct val="100000"/>
              </a:lnSpc>
              <a:buClr>
                <a:srgbClr val="4400DC"/>
              </a:buClr>
            </a:pPr>
            <a:r>
              <a:rPr lang="en-US" sz="1600"/>
              <a:t>The graphs can be enlarged by either maximizing your app window or turning your mobile device horizontally.</a:t>
            </a:r>
          </a:p>
        </p:txBody>
      </p:sp>
      <p:cxnSp>
        <p:nvCxnSpPr>
          <p:cNvPr id="57" name="Straight Connector 56">
            <a:extLst>
              <a:ext uri="{FF2B5EF4-FFF2-40B4-BE49-F238E27FC236}">
                <a16:creationId xmlns:a16="http://schemas.microsoft.com/office/drawing/2014/main" id="{E8470FD2-B13A-4556-9D05-BC82BFE6BD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2972"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49E9925-5C3B-3B49-BDB0-F8055F776C3D}"/>
              </a:ext>
            </a:extLst>
          </p:cNvPr>
          <p:cNvPicPr>
            <a:picLocks noChangeAspect="1"/>
          </p:cNvPicPr>
          <p:nvPr/>
        </p:nvPicPr>
        <p:blipFill>
          <a:blip r:embed="rId3"/>
          <a:stretch/>
        </p:blipFill>
        <p:spPr>
          <a:xfrm>
            <a:off x="4705702" y="513860"/>
            <a:ext cx="3684021" cy="2422243"/>
          </a:xfrm>
          <a:prstGeom prst="rect">
            <a:avLst/>
          </a:prstGeom>
        </p:spPr>
      </p:pic>
      <p:pic>
        <p:nvPicPr>
          <p:cNvPr id="21" name="Picture 20">
            <a:extLst>
              <a:ext uri="{FF2B5EF4-FFF2-40B4-BE49-F238E27FC236}">
                <a16:creationId xmlns:a16="http://schemas.microsoft.com/office/drawing/2014/main" id="{051CB14D-092B-204E-83DD-14779443059C}"/>
              </a:ext>
            </a:extLst>
          </p:cNvPr>
          <p:cNvPicPr>
            <a:picLocks noChangeAspect="1"/>
          </p:cNvPicPr>
          <p:nvPr/>
        </p:nvPicPr>
        <p:blipFill>
          <a:blip r:embed="rId4"/>
          <a:stretch/>
        </p:blipFill>
        <p:spPr>
          <a:xfrm>
            <a:off x="8504044" y="513860"/>
            <a:ext cx="3667120" cy="2422241"/>
          </a:xfrm>
          <a:prstGeom prst="rect">
            <a:avLst/>
          </a:prstGeom>
        </p:spPr>
      </p:pic>
      <p:cxnSp>
        <p:nvCxnSpPr>
          <p:cNvPr id="59" name="Straight Connector 58">
            <a:extLst>
              <a:ext uri="{FF2B5EF4-FFF2-40B4-BE49-F238E27FC236}">
                <a16:creationId xmlns:a16="http://schemas.microsoft.com/office/drawing/2014/main" id="{83DCF570-5FFA-4422-B8A3-C28A303EF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94479" y="3429000"/>
            <a:ext cx="749808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17E015C-E700-964E-B5E9-E6D828CC7085}"/>
              </a:ext>
            </a:extLst>
          </p:cNvPr>
          <p:cNvPicPr>
            <a:picLocks noChangeAspect="1"/>
          </p:cNvPicPr>
          <p:nvPr/>
        </p:nvPicPr>
        <p:blipFill>
          <a:blip r:embed="rId5"/>
          <a:stretch/>
        </p:blipFill>
        <p:spPr>
          <a:xfrm>
            <a:off x="4705701" y="3932898"/>
            <a:ext cx="3684011" cy="2447445"/>
          </a:xfrm>
          <a:prstGeom prst="rect">
            <a:avLst/>
          </a:prstGeom>
        </p:spPr>
      </p:pic>
      <p:cxnSp>
        <p:nvCxnSpPr>
          <p:cNvPr id="61" name="Straight Connector 60">
            <a:extLst>
              <a:ext uri="{FF2B5EF4-FFF2-40B4-BE49-F238E27FC236}">
                <a16:creationId xmlns:a16="http://schemas.microsoft.com/office/drawing/2014/main" id="{8E32D90B-5FD5-41C6-B6BA-4C814B307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4351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8766C87-8428-8C49-B82E-4D71F535F13E}"/>
              </a:ext>
            </a:extLst>
          </p:cNvPr>
          <p:cNvPicPr>
            <a:picLocks noChangeAspect="1"/>
          </p:cNvPicPr>
          <p:nvPr/>
        </p:nvPicPr>
        <p:blipFill>
          <a:blip r:embed="rId6"/>
          <a:stretch/>
        </p:blipFill>
        <p:spPr>
          <a:xfrm>
            <a:off x="8504044" y="3927620"/>
            <a:ext cx="3667117" cy="2452718"/>
          </a:xfrm>
          <a:prstGeom prst="rect">
            <a:avLst/>
          </a:prstGeom>
        </p:spPr>
      </p:pic>
    </p:spTree>
    <p:extLst>
      <p:ext uri="{BB962C8B-B14F-4D97-AF65-F5344CB8AC3E}">
        <p14:creationId xmlns:p14="http://schemas.microsoft.com/office/powerpoint/2010/main" val="3391472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(Options)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fontScale="92500" lnSpcReduction="10000"/>
          </a:bodyPr>
          <a:lstStyle/>
          <a:p>
            <a:r>
              <a:rPr lang="en-US" sz="1100"/>
              <a:t>Click the ‘Options’ button to drop-down the options menu for the test.</a:t>
            </a:r>
          </a:p>
          <a:p>
            <a:r>
              <a:rPr lang="en-US" sz="1100"/>
              <a:t>From here, you can select the type of report you wish to generate. For most testing scenarios, the ‘Standard Protocol’ selection is adequate.</a:t>
            </a:r>
          </a:p>
          <a:p>
            <a:r>
              <a:rPr lang="en-US" sz="1100"/>
              <a:t>Below ‘Select Test Type’, you have the option to show weather data acquired for the test, as well as the company and client signatures. (All default to ‘Yes’ when applicable).</a:t>
            </a:r>
          </a:p>
          <a:p>
            <a:r>
              <a:rPr lang="en-US" sz="1100"/>
              <a:t>You can also change settings such as the report page size and the measurement units used for each field value and final average.</a:t>
            </a:r>
          </a:p>
          <a:p>
            <a:r>
              <a:rPr lang="en-US" sz="1100"/>
              <a:t>Select a test hour range to customize the hours that are being measured/reported. This feature can be used to accommodate a lack of closed-house conditions by running a longer test and manually selecting the span of hours. *Notice* a minimum of 44 contiguous hours are required per the EPA for protocol testing.</a:t>
            </a:r>
          </a:p>
          <a:p>
            <a:r>
              <a:rPr lang="en-US" sz="1100"/>
              <a:t>Click the ‘Options’ button again to hide the menu and simultaneously save your changes.</a:t>
            </a:r>
          </a:p>
        </p:txBody>
      </p:sp>
      <p:pic>
        <p:nvPicPr>
          <p:cNvPr id="52" name="Picture 5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09DF441E-3C64-7848-AAD0-8B96102C11CD}"/>
              </a:ext>
            </a:extLst>
          </p:cNvPr>
          <p:cNvPicPr>
            <a:picLocks noChangeAspect="1"/>
          </p:cNvPicPr>
          <p:nvPr/>
        </p:nvPicPr>
        <p:blipFill>
          <a:blip r:embed="rId4"/>
          <a:stretch>
            <a:fillRect/>
          </a:stretch>
        </p:blipFill>
        <p:spPr>
          <a:xfrm>
            <a:off x="4552950" y="679600"/>
            <a:ext cx="7639050" cy="549879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C65C9E5-A601-3B40-A932-AFB031070B73}"/>
                  </a:ext>
                </a:extLst>
              </p14:cNvPr>
              <p14:cNvContentPartPr/>
              <p14:nvPr/>
            </p14:nvContentPartPr>
            <p14:xfrm>
              <a:off x="10816395" y="2050176"/>
              <a:ext cx="385920" cy="5760"/>
            </p14:xfrm>
          </p:contentPart>
        </mc:Choice>
        <mc:Fallback xmlns="">
          <p:pic>
            <p:nvPicPr>
              <p:cNvPr id="7" name="Ink 6">
                <a:extLst>
                  <a:ext uri="{FF2B5EF4-FFF2-40B4-BE49-F238E27FC236}">
                    <a16:creationId xmlns:a16="http://schemas.microsoft.com/office/drawing/2014/main" id="{4C65C9E5-A601-3B40-A932-AFB031070B73}"/>
                  </a:ext>
                </a:extLst>
              </p:cNvPr>
              <p:cNvPicPr/>
              <p:nvPr/>
            </p:nvPicPr>
            <p:blipFill>
              <a:blip r:embed="rId6"/>
              <a:stretch>
                <a:fillRect/>
              </a:stretch>
            </p:blipFill>
            <p:spPr>
              <a:xfrm>
                <a:off x="10726311" y="1870176"/>
                <a:ext cx="565728"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C6525F02-3B7A-9B41-9FBE-451875375176}"/>
                  </a:ext>
                </a:extLst>
              </p14:cNvPr>
              <p14:cNvContentPartPr/>
              <p14:nvPr/>
            </p14:nvContentPartPr>
            <p14:xfrm>
              <a:off x="8046620" y="2391520"/>
              <a:ext cx="574200" cy="2880"/>
            </p14:xfrm>
          </p:contentPart>
        </mc:Choice>
        <mc:Fallback xmlns="">
          <p:pic>
            <p:nvPicPr>
              <p:cNvPr id="11" name="Ink 10">
                <a:extLst>
                  <a:ext uri="{FF2B5EF4-FFF2-40B4-BE49-F238E27FC236}">
                    <a16:creationId xmlns:a16="http://schemas.microsoft.com/office/drawing/2014/main" id="{C6525F02-3B7A-9B41-9FBE-451875375176}"/>
                  </a:ext>
                </a:extLst>
              </p:cNvPr>
              <p:cNvPicPr/>
              <p:nvPr/>
            </p:nvPicPr>
            <p:blipFill>
              <a:blip r:embed="rId8"/>
              <a:stretch>
                <a:fillRect/>
              </a:stretch>
            </p:blipFill>
            <p:spPr>
              <a:xfrm>
                <a:off x="7992620" y="2283520"/>
                <a:ext cx="681840" cy="218520"/>
              </a:xfrm>
              <a:prstGeom prst="rect">
                <a:avLst/>
              </a:prstGeom>
            </p:spPr>
          </p:pic>
        </mc:Fallback>
      </mc:AlternateContent>
    </p:spTree>
    <p:extLst>
      <p:ext uri="{BB962C8B-B14F-4D97-AF65-F5344CB8AC3E}">
        <p14:creationId xmlns:p14="http://schemas.microsoft.com/office/powerpoint/2010/main" val="1342709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(Hourly Readout)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a:bodyPr>
          <a:lstStyle/>
          <a:p>
            <a:r>
              <a:rPr lang="en-US" sz="1600"/>
              <a:t>Click the ‘View Readout’ button in the bottom-left side of the window to view the hourly table readout for each measured value.</a:t>
            </a:r>
          </a:p>
          <a:p>
            <a:r>
              <a:rPr lang="en-US" sz="1600"/>
              <a:t>If all columns are not showing on your screen, you can use the legend in the top-right of the table to navigate through the overflow columns.</a:t>
            </a:r>
          </a:p>
          <a:p>
            <a:r>
              <a:rPr lang="en-US" sz="1600"/>
              <a:t>Click the ‘Back’ button to close the hourly table readout and return to the previous screen.</a:t>
            </a: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21BC6E6A-8F2B-D742-96AD-4BF436EF8B14}"/>
              </a:ext>
            </a:extLst>
          </p:cNvPr>
          <p:cNvPicPr>
            <a:picLocks noChangeAspect="1"/>
          </p:cNvPicPr>
          <p:nvPr/>
        </p:nvPicPr>
        <p:blipFill rotWithShape="1">
          <a:blip r:embed="rId5"/>
          <a:srcRect r="258" b="2"/>
          <a:stretch/>
        </p:blipFill>
        <p:spPr>
          <a:xfrm>
            <a:off x="4654295" y="10"/>
            <a:ext cx="7537705" cy="6857990"/>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E4D7EE00-A5AA-7C42-8A8F-8711E11847B8}"/>
                  </a:ext>
                </a:extLst>
              </p14:cNvPr>
              <p14:cNvContentPartPr/>
              <p14:nvPr/>
            </p14:nvContentPartPr>
            <p14:xfrm>
              <a:off x="10446675" y="1002216"/>
              <a:ext cx="664560" cy="7560"/>
            </p14:xfrm>
          </p:contentPart>
        </mc:Choice>
        <mc:Fallback xmlns="">
          <p:pic>
            <p:nvPicPr>
              <p:cNvPr id="10" name="Ink 9">
                <a:extLst>
                  <a:ext uri="{FF2B5EF4-FFF2-40B4-BE49-F238E27FC236}">
                    <a16:creationId xmlns:a16="http://schemas.microsoft.com/office/drawing/2014/main" id="{E4D7EE00-A5AA-7C42-8A8F-8711E11847B8}"/>
                  </a:ext>
                </a:extLst>
              </p:cNvPr>
              <p:cNvPicPr/>
              <p:nvPr/>
            </p:nvPicPr>
            <p:blipFill>
              <a:blip r:embed="rId7"/>
              <a:stretch>
                <a:fillRect/>
              </a:stretch>
            </p:blipFill>
            <p:spPr>
              <a:xfrm>
                <a:off x="10392675" y="894216"/>
                <a:ext cx="772200" cy="223200"/>
              </a:xfrm>
              <a:prstGeom prst="rect">
                <a:avLst/>
              </a:prstGeom>
            </p:spPr>
          </p:pic>
        </mc:Fallback>
      </mc:AlternateContent>
    </p:spTree>
    <p:extLst>
      <p:ext uri="{BB962C8B-B14F-4D97-AF65-F5344CB8AC3E}">
        <p14:creationId xmlns:p14="http://schemas.microsoft.com/office/powerpoint/2010/main" val="137720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(Client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lnSpcReduction="10000"/>
          </a:bodyPr>
          <a:lstStyle/>
          <a:p>
            <a:r>
              <a:rPr lang="en-US" sz="1600"/>
              <a:t>Click the ‘Client Information’ tab to enter/edit the information of the customer having the test completed.</a:t>
            </a:r>
          </a:p>
          <a:p>
            <a:r>
              <a:rPr lang="en-US" sz="1600"/>
              <a:t>These fields are used to populate the ‘Full Report’ as seen on the last slide of this show.</a:t>
            </a:r>
          </a:p>
          <a:p>
            <a:r>
              <a:rPr lang="en-US" sz="1600"/>
              <a:t>You can also add the calibration date of your CRM-510LP to the report. Once the date is selected, the software will remember that calibration date for that serial # until you change it again.</a:t>
            </a: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3B645112-2053-BC42-9FE7-FD6366AECB69}"/>
              </a:ext>
            </a:extLst>
          </p:cNvPr>
          <p:cNvPicPr>
            <a:picLocks noChangeAspect="1"/>
          </p:cNvPicPr>
          <p:nvPr/>
        </p:nvPicPr>
        <p:blipFill>
          <a:blip r:embed="rId5"/>
          <a:stretch>
            <a:fillRect/>
          </a:stretch>
        </p:blipFill>
        <p:spPr>
          <a:xfrm>
            <a:off x="4660158" y="917932"/>
            <a:ext cx="7432996" cy="5022135"/>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96444B1-8033-6F40-BC70-EB6F3C2B3017}"/>
                  </a:ext>
                </a:extLst>
              </p14:cNvPr>
              <p14:cNvContentPartPr/>
              <p14:nvPr/>
            </p14:nvContentPartPr>
            <p14:xfrm>
              <a:off x="6683955" y="4719936"/>
              <a:ext cx="1553760" cy="11520"/>
            </p14:xfrm>
          </p:contentPart>
        </mc:Choice>
        <mc:Fallback xmlns="">
          <p:pic>
            <p:nvPicPr>
              <p:cNvPr id="7" name="Ink 6">
                <a:extLst>
                  <a:ext uri="{FF2B5EF4-FFF2-40B4-BE49-F238E27FC236}">
                    <a16:creationId xmlns:a16="http://schemas.microsoft.com/office/drawing/2014/main" id="{D96444B1-8033-6F40-BC70-EB6F3C2B3017}"/>
                  </a:ext>
                </a:extLst>
              </p:cNvPr>
              <p:cNvPicPr/>
              <p:nvPr/>
            </p:nvPicPr>
            <p:blipFill>
              <a:blip r:embed="rId7"/>
              <a:stretch>
                <a:fillRect/>
              </a:stretch>
            </p:blipFill>
            <p:spPr>
              <a:xfrm>
                <a:off x="6593955" y="4539936"/>
                <a:ext cx="1733400" cy="371160"/>
              </a:xfrm>
              <a:prstGeom prst="rect">
                <a:avLst/>
              </a:prstGeom>
            </p:spPr>
          </p:pic>
        </mc:Fallback>
      </mc:AlternateContent>
    </p:spTree>
    <p:extLst>
      <p:ext uri="{BB962C8B-B14F-4D97-AF65-F5344CB8AC3E}">
        <p14:creationId xmlns:p14="http://schemas.microsoft.com/office/powerpoint/2010/main" val="27712641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a:t>
            </a:r>
            <a:br>
              <a:rPr lang="en-US" sz="2800"/>
            </a:br>
            <a:r>
              <a:rPr lang="en-US" sz="2800"/>
              <a:t>(Test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a:bodyPr>
          <a:lstStyle/>
          <a:p>
            <a:r>
              <a:rPr lang="en-US" sz="1600"/>
              <a:t>Click the ‘Test Information’ tab to enter/edit any test-specific information.</a:t>
            </a:r>
          </a:p>
          <a:p>
            <a:r>
              <a:rPr lang="en-US" sz="1600"/>
              <a:t>These fields are also used to populate the ‘Full Report’ as seen on the last slide of this show.</a:t>
            </a:r>
          </a:p>
          <a:p>
            <a:r>
              <a:rPr lang="en-US" sz="1600"/>
              <a:t>Use the ‘Same as client’ button at the top to use the same address information as the client section.</a:t>
            </a: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FFCD70BB-C519-9E4F-A1F9-BCF6B1FEFCE1}"/>
              </a:ext>
            </a:extLst>
          </p:cNvPr>
          <p:cNvPicPr>
            <a:picLocks noChangeAspect="1"/>
          </p:cNvPicPr>
          <p:nvPr/>
        </p:nvPicPr>
        <p:blipFill>
          <a:blip r:embed="rId5"/>
          <a:stretch>
            <a:fillRect/>
          </a:stretch>
        </p:blipFill>
        <p:spPr>
          <a:xfrm>
            <a:off x="4802115" y="75233"/>
            <a:ext cx="7153178" cy="6707533"/>
          </a:xfrm>
          <a:prstGeom prst="rect">
            <a:avLst/>
          </a:prstGeom>
        </p:spPr>
      </p:pic>
    </p:spTree>
    <p:extLst>
      <p:ext uri="{BB962C8B-B14F-4D97-AF65-F5344CB8AC3E}">
        <p14:creationId xmlns:p14="http://schemas.microsoft.com/office/powerpoint/2010/main" val="3189406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72667" y="609600"/>
            <a:ext cx="4480283" cy="970450"/>
          </a:xfrm>
        </p:spPr>
        <p:txBody>
          <a:bodyPr anchor="b">
            <a:normAutofit fontScale="90000"/>
          </a:bodyPr>
          <a:lstStyle/>
          <a:p>
            <a:r>
              <a:rPr lang="en-US" sz="2800"/>
              <a:t>Report Setup </a:t>
            </a:r>
            <a:br>
              <a:rPr lang="en-US" sz="2800"/>
            </a:br>
            <a:r>
              <a:rPr lang="en-US" sz="2800"/>
              <a:t>(Report Images &amp; Attachments)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02781" y="1732449"/>
            <a:ext cx="4013462" cy="4058751"/>
          </a:xfrm>
        </p:spPr>
        <p:txBody>
          <a:bodyPr anchor="t">
            <a:normAutofit/>
          </a:bodyPr>
          <a:lstStyle/>
          <a:p>
            <a:pPr indent="-305435"/>
            <a:r>
              <a:rPr lang="en-US" sz="1600"/>
              <a:t>Click the ‘Report Images’ tab to add/take any images that are pertinent to the test being conducted.</a:t>
            </a:r>
            <a:endParaRPr lang="en-US"/>
          </a:p>
          <a:p>
            <a:pPr indent="-305435"/>
            <a:r>
              <a:rPr lang="en-US" sz="1600"/>
              <a:t>Once an image is added, you will have the option to add an image description.</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Each image and its accompanying description will automatically be added to your report once saved.</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1600"/>
              <a:t>Click Add Report Page to add a PDF or other report material to the Radon Report within its own dedicated page.</a:t>
            </a: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F80FCC87-2F0C-D141-AF54-D227E5871EE1}"/>
              </a:ext>
            </a:extLst>
          </p:cNvPr>
          <p:cNvPicPr>
            <a:picLocks noChangeAspect="1"/>
          </p:cNvPicPr>
          <p:nvPr/>
        </p:nvPicPr>
        <p:blipFill>
          <a:blip r:embed="rId5"/>
          <a:stretch>
            <a:fillRect/>
          </a:stretch>
        </p:blipFill>
        <p:spPr>
          <a:xfrm>
            <a:off x="4646138" y="1994420"/>
            <a:ext cx="7452673" cy="2869160"/>
          </a:xfrm>
          <a:prstGeom prst="rect">
            <a:avLst/>
          </a:prstGeom>
        </p:spPr>
      </p:pic>
    </p:spTree>
    <p:extLst>
      <p:ext uri="{BB962C8B-B14F-4D97-AF65-F5344CB8AC3E}">
        <p14:creationId xmlns:p14="http://schemas.microsoft.com/office/powerpoint/2010/main" val="126660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004BC-ADF3-4F41-A766-4C13E9AE3260}"/>
              </a:ext>
            </a:extLst>
          </p:cNvPr>
          <p:cNvSpPr>
            <a:spLocks noGrp="1"/>
          </p:cNvSpPr>
          <p:nvPr>
            <p:ph type="title"/>
          </p:nvPr>
        </p:nvSpPr>
        <p:spPr>
          <a:xfrm>
            <a:off x="913795" y="609600"/>
            <a:ext cx="10353762" cy="1257300"/>
          </a:xfrm>
        </p:spPr>
        <p:txBody>
          <a:bodyPr>
            <a:normAutofit/>
          </a:bodyPr>
          <a:lstStyle/>
          <a:p>
            <a:r>
              <a:rPr lang="en-US" sz="3900"/>
              <a:t>Closed House Conditions for All Short-Term Tests</a:t>
            </a:r>
          </a:p>
        </p:txBody>
      </p:sp>
      <p:sp>
        <p:nvSpPr>
          <p:cNvPr id="3" name="Content Placeholder 2">
            <a:extLst>
              <a:ext uri="{FF2B5EF4-FFF2-40B4-BE49-F238E27FC236}">
                <a16:creationId xmlns:a16="http://schemas.microsoft.com/office/drawing/2014/main" id="{32869D97-4B5C-4C76-AA5D-9276F4E11A34}"/>
              </a:ext>
            </a:extLst>
          </p:cNvPr>
          <p:cNvSpPr>
            <a:spLocks noGrp="1"/>
          </p:cNvSpPr>
          <p:nvPr>
            <p:ph idx="1"/>
          </p:nvPr>
        </p:nvSpPr>
        <p:spPr>
          <a:xfrm>
            <a:off x="913795" y="2132822"/>
            <a:ext cx="5546272" cy="3658378"/>
          </a:xfrm>
        </p:spPr>
        <p:txBody>
          <a:bodyPr anchor="ctr">
            <a:normAutofit/>
          </a:bodyPr>
          <a:lstStyle/>
          <a:p>
            <a:r>
              <a:rPr lang="en-US"/>
              <a:t>All exterior doors and windows closed, except for normal entry and exit.</a:t>
            </a:r>
          </a:p>
          <a:p>
            <a:r>
              <a:rPr lang="en-US"/>
              <a:t>Internal-external air exchange systems off.</a:t>
            </a:r>
          </a:p>
          <a:p>
            <a:pPr lvl="1"/>
            <a:r>
              <a:rPr lang="en-US"/>
              <a:t>Total internal recycle is allowed.</a:t>
            </a:r>
          </a:p>
          <a:p>
            <a:pPr lvl="1"/>
            <a:r>
              <a:rPr lang="en-US"/>
              <a:t>Combustion or make-up air must not be closed.</a:t>
            </a:r>
          </a:p>
          <a:p>
            <a:pPr lvl="1"/>
            <a:r>
              <a:rPr lang="en-US"/>
              <a:t>Permanent radon mitigation systems remain on. </a:t>
            </a:r>
          </a:p>
          <a:p>
            <a:pPr lvl="1"/>
            <a:endParaRPr lang="en-US"/>
          </a:p>
        </p:txBody>
      </p:sp>
      <p:pic>
        <p:nvPicPr>
          <p:cNvPr id="12" name="Picture 11">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5" name="Picture 4" descr="A picture containing indoor, person, window&#10;&#10;Description automatically generated">
            <a:extLst>
              <a:ext uri="{FF2B5EF4-FFF2-40B4-BE49-F238E27FC236}">
                <a16:creationId xmlns:a16="http://schemas.microsoft.com/office/drawing/2014/main" id="{09E6243C-891E-514B-A2FE-3849A3D99BC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717" r="6988" b="-2"/>
          <a:stretch/>
        </p:blipFill>
        <p:spPr>
          <a:xfrm>
            <a:off x="7066560" y="2132822"/>
            <a:ext cx="4065464" cy="3258006"/>
          </a:xfrm>
          <a:prstGeom prst="rect">
            <a:avLst/>
          </a:prstGeom>
        </p:spPr>
      </p:pic>
    </p:spTree>
    <p:extLst>
      <p:ext uri="{BB962C8B-B14F-4D97-AF65-F5344CB8AC3E}">
        <p14:creationId xmlns:p14="http://schemas.microsoft.com/office/powerpoint/2010/main" val="4033341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a:t>
            </a:r>
            <a:br>
              <a:rPr lang="en-US" sz="2800"/>
            </a:br>
            <a:r>
              <a:rPr lang="en-US" sz="2800"/>
              <a:t>(Report Settings)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fontScale="85000" lnSpcReduction="20000"/>
          </a:bodyPr>
          <a:lstStyle/>
          <a:p>
            <a:r>
              <a:rPr lang="en-US" sz="1600"/>
              <a:t>Click the ‘Report Settings’ tab to put the final touches on your generated report.</a:t>
            </a:r>
          </a:p>
          <a:p>
            <a:r>
              <a:rPr lang="en-US" sz="1600"/>
              <a:t>Click the ‘Select Logo’ button to change the logo you would like to be added to the top of the report.</a:t>
            </a:r>
          </a:p>
          <a:p>
            <a:r>
              <a:rPr lang="en-US" sz="1600"/>
              <a:t>Click ‘Company Signature’ to add/remove a signature for the person representing your company.</a:t>
            </a:r>
          </a:p>
          <a:p>
            <a:r>
              <a:rPr lang="en-US" sz="1600"/>
              <a:t>Click ‘Client Signature’ to add/remove a signature for the customer acknowledging the completion of the test.</a:t>
            </a:r>
          </a:p>
          <a:p>
            <a:r>
              <a:rPr lang="en-US" sz="1600"/>
              <a:t>The Technician Information can also be added/edited here in case that person were to change test-to-test.</a:t>
            </a: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102F4A3E-B659-7E49-B1B2-271B21DB4E2B}"/>
              </a:ext>
            </a:extLst>
          </p:cNvPr>
          <p:cNvPicPr>
            <a:picLocks noChangeAspect="1"/>
          </p:cNvPicPr>
          <p:nvPr/>
        </p:nvPicPr>
        <p:blipFill>
          <a:blip r:embed="rId5"/>
          <a:stretch>
            <a:fillRect/>
          </a:stretch>
        </p:blipFill>
        <p:spPr>
          <a:xfrm>
            <a:off x="4624780" y="929539"/>
            <a:ext cx="7495389" cy="4998922"/>
          </a:xfrm>
          <a:prstGeom prst="rect">
            <a:avLst/>
          </a:prstGeom>
        </p:spPr>
      </p:pic>
    </p:spTree>
    <p:extLst>
      <p:ext uri="{BB962C8B-B14F-4D97-AF65-F5344CB8AC3E}">
        <p14:creationId xmlns:p14="http://schemas.microsoft.com/office/powerpoint/2010/main" val="4049826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a:t>
            </a:r>
            <a:br>
              <a:rPr lang="en-US" sz="2800"/>
            </a:br>
            <a:r>
              <a:rPr lang="en-US" sz="2800"/>
              <a:t>(Generating Report)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fontScale="47500" lnSpcReduction="20000"/>
          </a:bodyPr>
          <a:lstStyle/>
          <a:p>
            <a:r>
              <a:rPr lang="en-US" sz="2200"/>
              <a:t>There are 3 types of reports that can be generated from your test data. (Quick, Full, &amp; CSV Reports)</a:t>
            </a:r>
          </a:p>
          <a:p>
            <a:r>
              <a:rPr lang="en-US" sz="2200"/>
              <a:t>Quick - Cover page with final averages only. No other data included.</a:t>
            </a:r>
          </a:p>
          <a:p>
            <a:r>
              <a:rPr lang="en-US" sz="2200"/>
              <a:t>Full - Cover page with final test averages and all other information gathered for report.</a:t>
            </a:r>
          </a:p>
          <a:p>
            <a:r>
              <a:rPr lang="en-US" sz="2200"/>
              <a:t>CSV - Hourly data and final averages in comma separated value format for use in custom reports/analysis.</a:t>
            </a:r>
          </a:p>
          <a:p>
            <a:r>
              <a:rPr lang="en-US" sz="2200"/>
              <a:t>Mobile Only - Report can be shared/sent via your preferred method (email, message, other 3</a:t>
            </a:r>
            <a:r>
              <a:rPr lang="en-US" sz="2200" baseline="30000"/>
              <a:t>rd</a:t>
            </a:r>
            <a:r>
              <a:rPr lang="en-US" sz="2200"/>
              <a:t> party apps) by clicking their respective ‘Share’ buttons.</a:t>
            </a:r>
          </a:p>
          <a:p>
            <a:r>
              <a:rPr lang="en-US" sz="2200"/>
              <a:t>Mobile Only - Report can be printed directly to a networked printer if the printer has already been installed for use on your phone and you are connected to the same network.</a:t>
            </a:r>
          </a:p>
          <a:p>
            <a:r>
              <a:rPr lang="en-US" sz="2200"/>
              <a:t>Mobile Only - Report can be printed directly to a supported BLE thermal printer from within the ‘Settings tab’ on your mobile device.</a:t>
            </a:r>
          </a:p>
          <a:p>
            <a:endParaRPr lang="en-US" sz="1600"/>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5"/>
          <a:srcRect/>
          <a:stretch/>
        </p:blipFill>
        <p:spPr>
          <a:xfrm>
            <a:off x="4624780" y="785467"/>
            <a:ext cx="7495389" cy="2999352"/>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30A5E9C-1F0C-F249-AEAF-019D6994FC53}"/>
                  </a:ext>
                </a:extLst>
              </p14:cNvPr>
              <p14:cNvContentPartPr/>
              <p14:nvPr/>
            </p14:nvContentPartPr>
            <p14:xfrm>
              <a:off x="8616075" y="1617723"/>
              <a:ext cx="140040" cy="1440"/>
            </p14:xfrm>
          </p:contentPart>
        </mc:Choice>
        <mc:Fallback xmlns="">
          <p:pic>
            <p:nvPicPr>
              <p:cNvPr id="5" name="Ink 4">
                <a:extLst>
                  <a:ext uri="{FF2B5EF4-FFF2-40B4-BE49-F238E27FC236}">
                    <a16:creationId xmlns:a16="http://schemas.microsoft.com/office/drawing/2014/main" id="{A30A5E9C-1F0C-F249-AEAF-019D6994FC53}"/>
                  </a:ext>
                </a:extLst>
              </p:cNvPr>
              <p:cNvPicPr/>
              <p:nvPr/>
            </p:nvPicPr>
            <p:blipFill>
              <a:blip r:embed="rId7"/>
              <a:stretch>
                <a:fillRect/>
              </a:stretch>
            </p:blipFill>
            <p:spPr>
              <a:xfrm>
                <a:off x="8526075" y="1437723"/>
                <a:ext cx="31968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54DC1CE-CC95-F045-A3D6-728C35A0B6AD}"/>
                  </a:ext>
                </a:extLst>
              </p14:cNvPr>
              <p14:cNvContentPartPr/>
              <p14:nvPr/>
            </p14:nvContentPartPr>
            <p14:xfrm>
              <a:off x="8627885" y="2368398"/>
              <a:ext cx="141840" cy="3240"/>
            </p14:xfrm>
          </p:contentPart>
        </mc:Choice>
        <mc:Fallback xmlns="">
          <p:pic>
            <p:nvPicPr>
              <p:cNvPr id="7" name="Ink 6">
                <a:extLst>
                  <a:ext uri="{FF2B5EF4-FFF2-40B4-BE49-F238E27FC236}">
                    <a16:creationId xmlns:a16="http://schemas.microsoft.com/office/drawing/2014/main" id="{454DC1CE-CC95-F045-A3D6-728C35A0B6AD}"/>
                  </a:ext>
                </a:extLst>
              </p:cNvPr>
              <p:cNvPicPr/>
              <p:nvPr/>
            </p:nvPicPr>
            <p:blipFill>
              <a:blip r:embed="rId9"/>
              <a:stretch>
                <a:fillRect/>
              </a:stretch>
            </p:blipFill>
            <p:spPr>
              <a:xfrm>
                <a:off x="8537885" y="2188398"/>
                <a:ext cx="321480" cy="362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26E4FFB2-7D7D-6044-933F-C3464AA37E93}"/>
                  </a:ext>
                </a:extLst>
              </p14:cNvPr>
              <p14:cNvContentPartPr/>
              <p14:nvPr/>
            </p14:nvContentPartPr>
            <p14:xfrm>
              <a:off x="8626155" y="3067460"/>
              <a:ext cx="137520" cy="1440"/>
            </p14:xfrm>
          </p:contentPart>
        </mc:Choice>
        <mc:Fallback xmlns="">
          <p:pic>
            <p:nvPicPr>
              <p:cNvPr id="8" name="Ink 7">
                <a:extLst>
                  <a:ext uri="{FF2B5EF4-FFF2-40B4-BE49-F238E27FC236}">
                    <a16:creationId xmlns:a16="http://schemas.microsoft.com/office/drawing/2014/main" id="{26E4FFB2-7D7D-6044-933F-C3464AA37E93}"/>
                  </a:ext>
                </a:extLst>
              </p:cNvPr>
              <p:cNvPicPr/>
              <p:nvPr/>
            </p:nvPicPr>
            <p:blipFill>
              <a:blip r:embed="rId11"/>
              <a:stretch>
                <a:fillRect/>
              </a:stretch>
            </p:blipFill>
            <p:spPr>
              <a:xfrm>
                <a:off x="8536155" y="2887460"/>
                <a:ext cx="317160" cy="361080"/>
              </a:xfrm>
              <a:prstGeom prst="rect">
                <a:avLst/>
              </a:prstGeom>
            </p:spPr>
          </p:pic>
        </mc:Fallback>
      </mc:AlternateContent>
      <p:pic>
        <p:nvPicPr>
          <p:cNvPr id="11" name="Content Placeholder 4">
            <a:extLst>
              <a:ext uri="{FF2B5EF4-FFF2-40B4-BE49-F238E27FC236}">
                <a16:creationId xmlns:a16="http://schemas.microsoft.com/office/drawing/2014/main" id="{FBDBDAA2-E03C-EF41-A5C1-284178CB21C3}"/>
              </a:ext>
            </a:extLst>
          </p:cNvPr>
          <p:cNvPicPr>
            <a:picLocks noChangeAspect="1"/>
          </p:cNvPicPr>
          <p:nvPr/>
        </p:nvPicPr>
        <p:blipFill rotWithShape="1">
          <a:blip r:embed="rId12"/>
          <a:srcRect l="843" t="56022" r="-843" b="7590"/>
          <a:stretch/>
        </p:blipFill>
        <p:spPr>
          <a:xfrm>
            <a:off x="7537213" y="4047177"/>
            <a:ext cx="2157724" cy="1744023"/>
          </a:xfrm>
          <a:custGeom>
            <a:avLst/>
            <a:gdLst/>
            <a:ahLst/>
            <a:cxnLst/>
            <a:rect l="l" t="t" r="r" b="b"/>
            <a:pathLst>
              <a:path w="3425199" h="2337870">
                <a:moveTo>
                  <a:pt x="166465" y="0"/>
                </a:moveTo>
                <a:lnTo>
                  <a:pt x="3425199" y="0"/>
                </a:lnTo>
                <a:lnTo>
                  <a:pt x="3425199" y="2337870"/>
                </a:lnTo>
                <a:lnTo>
                  <a:pt x="0" y="2337870"/>
                </a:lnTo>
                <a:lnTo>
                  <a:pt x="0" y="166465"/>
                </a:lnTo>
                <a:cubicBezTo>
                  <a:pt x="0" y="74529"/>
                  <a:pt x="74529" y="0"/>
                  <a:pt x="166465"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3" name="Rectangle 12">
            <a:extLst>
              <a:ext uri="{FF2B5EF4-FFF2-40B4-BE49-F238E27FC236}">
                <a16:creationId xmlns:a16="http://schemas.microsoft.com/office/drawing/2014/main" id="{BE7556FD-574E-E64E-AA86-02983D78C676}"/>
              </a:ext>
            </a:extLst>
          </p:cNvPr>
          <p:cNvSpPr/>
          <p:nvPr/>
        </p:nvSpPr>
        <p:spPr>
          <a:xfrm>
            <a:off x="5578155" y="5835307"/>
            <a:ext cx="6096000" cy="600164"/>
          </a:xfrm>
          <a:prstGeom prst="rect">
            <a:avLst/>
          </a:prstGeom>
        </p:spPr>
        <p:txBody>
          <a:bodyPr>
            <a:spAutoFit/>
          </a:bodyPr>
          <a:lstStyle/>
          <a:p>
            <a:pPr algn="ctr"/>
            <a:r>
              <a:rPr lang="en-US" sz="1100"/>
              <a:t>Print via Bluetooth Thermal Printer - First, make sure the thermal printer is turned on and already paired to your device. Once that step is complete, click ‘Refresh Thermal Printers’ to populate the list with connected printers. Once on the list, click ‘Print Test’ to send the test data to the printer.</a:t>
            </a:r>
          </a:p>
        </p:txBody>
      </p:sp>
    </p:spTree>
    <p:extLst>
      <p:ext uri="{BB962C8B-B14F-4D97-AF65-F5344CB8AC3E}">
        <p14:creationId xmlns:p14="http://schemas.microsoft.com/office/powerpoint/2010/main" val="165325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600"/>
            <a:ext cx="3078749" cy="970450"/>
          </a:xfrm>
        </p:spPr>
        <p:txBody>
          <a:bodyPr anchor="b">
            <a:normAutofit/>
          </a:bodyPr>
          <a:lstStyle/>
          <a:p>
            <a:r>
              <a:rPr lang="en-US" sz="2800"/>
              <a:t>Report Setup </a:t>
            </a:r>
            <a:br>
              <a:rPr lang="en-US" sz="2800"/>
            </a:br>
            <a:r>
              <a:rPr lang="en-US" sz="2800"/>
              <a:t>(Sharing via E-mail)</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1732449"/>
            <a:ext cx="3078749" cy="4058751"/>
          </a:xfrm>
        </p:spPr>
        <p:txBody>
          <a:bodyPr anchor="t">
            <a:normAutofit fontScale="92500" lnSpcReduction="20000"/>
          </a:bodyPr>
          <a:lstStyle/>
          <a:p>
            <a:r>
              <a:rPr lang="en-US" sz="1600"/>
              <a:t>Click the button containing the mail icon for either of the 3 reports to generate and immediately share via e-mail. You can customize the e-mail that is sent and then save it as a template to be used for future e-mails. *Notice* - a valid e-mail account must be used for this feature to work properly. If you lack a valid e-mail or cannot get yours to work, femto-TECH provides a free option that can be found in the global settings menu. Select ‘femto-TECH’ as the email provider and be sure you have an e-mail configured in your company information for it to work properly.</a:t>
            </a:r>
          </a:p>
        </p:txBody>
      </p:sp>
      <p:pic>
        <p:nvPicPr>
          <p:cNvPr id="59" name="Picture 5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5"/>
          <a:srcRect/>
          <a:stretch/>
        </p:blipFill>
        <p:spPr>
          <a:xfrm>
            <a:off x="4624780" y="1929324"/>
            <a:ext cx="7495389" cy="2999352"/>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14233352-D49A-A84F-8FB7-346555177936}"/>
                  </a:ext>
                </a:extLst>
              </p14:cNvPr>
              <p14:cNvContentPartPr/>
              <p14:nvPr/>
            </p14:nvContentPartPr>
            <p14:xfrm>
              <a:off x="11781915" y="3097776"/>
              <a:ext cx="239760" cy="3960"/>
            </p14:xfrm>
          </p:contentPart>
        </mc:Choice>
        <mc:Fallback xmlns="">
          <p:pic>
            <p:nvPicPr>
              <p:cNvPr id="4" name="Ink 3">
                <a:extLst>
                  <a:ext uri="{FF2B5EF4-FFF2-40B4-BE49-F238E27FC236}">
                    <a16:creationId xmlns:a16="http://schemas.microsoft.com/office/drawing/2014/main" id="{14233352-D49A-A84F-8FB7-346555177936}"/>
                  </a:ext>
                </a:extLst>
              </p:cNvPr>
              <p:cNvPicPr/>
              <p:nvPr/>
            </p:nvPicPr>
            <p:blipFill>
              <a:blip r:embed="rId7"/>
              <a:stretch>
                <a:fillRect/>
              </a:stretch>
            </p:blipFill>
            <p:spPr>
              <a:xfrm>
                <a:off x="11691915" y="2917776"/>
                <a:ext cx="41940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8E115AA-1DAF-524C-8B6F-A4B401FE0E2F}"/>
                  </a:ext>
                </a:extLst>
              </p14:cNvPr>
              <p14:cNvContentPartPr/>
              <p14:nvPr/>
            </p14:nvContentPartPr>
            <p14:xfrm>
              <a:off x="11805315" y="3782136"/>
              <a:ext cx="208080" cy="2520"/>
            </p14:xfrm>
          </p:contentPart>
        </mc:Choice>
        <mc:Fallback xmlns="">
          <p:pic>
            <p:nvPicPr>
              <p:cNvPr id="9" name="Ink 8">
                <a:extLst>
                  <a:ext uri="{FF2B5EF4-FFF2-40B4-BE49-F238E27FC236}">
                    <a16:creationId xmlns:a16="http://schemas.microsoft.com/office/drawing/2014/main" id="{D8E115AA-1DAF-524C-8B6F-A4B401FE0E2F}"/>
                  </a:ext>
                </a:extLst>
              </p:cNvPr>
              <p:cNvPicPr/>
              <p:nvPr/>
            </p:nvPicPr>
            <p:blipFill>
              <a:blip r:embed="rId9"/>
              <a:stretch>
                <a:fillRect/>
              </a:stretch>
            </p:blipFill>
            <p:spPr>
              <a:xfrm>
                <a:off x="11715470" y="3602136"/>
                <a:ext cx="38741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D1E83C5-B385-DE4A-BE6B-B360380B3219}"/>
                  </a:ext>
                </a:extLst>
              </p14:cNvPr>
              <p14:cNvContentPartPr/>
              <p14:nvPr/>
            </p14:nvContentPartPr>
            <p14:xfrm>
              <a:off x="11787675" y="4476936"/>
              <a:ext cx="239760" cy="2880"/>
            </p14:xfrm>
          </p:contentPart>
        </mc:Choice>
        <mc:Fallback xmlns="">
          <p:pic>
            <p:nvPicPr>
              <p:cNvPr id="11" name="Ink 10">
                <a:extLst>
                  <a:ext uri="{FF2B5EF4-FFF2-40B4-BE49-F238E27FC236}">
                    <a16:creationId xmlns:a16="http://schemas.microsoft.com/office/drawing/2014/main" id="{1D1E83C5-B385-DE4A-BE6B-B360380B3219}"/>
                  </a:ext>
                </a:extLst>
              </p:cNvPr>
              <p:cNvPicPr/>
              <p:nvPr/>
            </p:nvPicPr>
            <p:blipFill>
              <a:blip r:embed="rId11"/>
              <a:stretch>
                <a:fillRect/>
              </a:stretch>
            </p:blipFill>
            <p:spPr>
              <a:xfrm>
                <a:off x="11697675" y="4316936"/>
                <a:ext cx="419400" cy="322560"/>
              </a:xfrm>
              <a:prstGeom prst="rect">
                <a:avLst/>
              </a:prstGeom>
            </p:spPr>
          </p:pic>
        </mc:Fallback>
      </mc:AlternateContent>
    </p:spTree>
    <p:extLst>
      <p:ext uri="{BB962C8B-B14F-4D97-AF65-F5344CB8AC3E}">
        <p14:creationId xmlns:p14="http://schemas.microsoft.com/office/powerpoint/2010/main" val="34486923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1069828"/>
            <a:ext cx="5978072" cy="989086"/>
          </a:xfrm>
        </p:spPr>
        <p:txBody>
          <a:bodyPr>
            <a:normAutofit/>
          </a:bodyPr>
          <a:lstStyle/>
          <a:p>
            <a:r>
              <a:rPr lang="en-US" sz="3200"/>
              <a:t>Tamper Detection</a:t>
            </a:r>
            <a:br>
              <a:rPr lang="en-US" sz="3200"/>
            </a:br>
            <a:endParaRPr lang="en-US" sz="320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2354729"/>
            <a:ext cx="5978072" cy="3340119"/>
          </a:xfrm>
        </p:spPr>
        <p:txBody>
          <a:bodyPr anchor="t">
            <a:normAutofit lnSpcReduction="10000"/>
          </a:bodyPr>
          <a:lstStyle/>
          <a:p>
            <a:pPr>
              <a:lnSpc>
                <a:spcPct val="100000"/>
              </a:lnSpc>
            </a:pPr>
            <a:r>
              <a:rPr lang="en-US" sz="1800"/>
              <a:t>Each CRM-510LP is equipped with a tilt sensor that logs movement within the hour of detection (logs to graph and hourly readout).</a:t>
            </a:r>
          </a:p>
          <a:p>
            <a:pPr>
              <a:lnSpc>
                <a:spcPct val="100000"/>
              </a:lnSpc>
            </a:pPr>
            <a:r>
              <a:rPr lang="en-US" sz="1800"/>
              <a:t>Along with the tilt sensor, the 510LP also measures temperature, humidity, and barometric pressure – all of which can be used for tamper detection.</a:t>
            </a:r>
          </a:p>
          <a:p>
            <a:pPr>
              <a:lnSpc>
                <a:spcPct val="100000"/>
              </a:lnSpc>
            </a:pPr>
            <a:r>
              <a:rPr lang="en-US" sz="1800"/>
              <a:t>As you can see on the graphs to the right, there is clear indication of tampering occurring in this test due to the tilt indicators and sudden changes seen within those hours. Based on these indicators, it is also evident that this tampering has had a direct effect on the measured radon.</a:t>
            </a:r>
          </a:p>
        </p:txBody>
      </p:sp>
      <p:pic>
        <p:nvPicPr>
          <p:cNvPr id="73" name="Picture 72">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5"/>
          <a:stretch/>
        </p:blipFill>
        <p:spPr>
          <a:xfrm>
            <a:off x="6995826" y="-88536"/>
            <a:ext cx="5436191" cy="7035072"/>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C63F0190-4ECC-A742-A7CB-9246A800C884}"/>
                  </a:ext>
                </a:extLst>
              </p14:cNvPr>
              <p14:cNvContentPartPr/>
              <p14:nvPr/>
            </p14:nvContentPartPr>
            <p14:xfrm>
              <a:off x="9761033" y="1092705"/>
              <a:ext cx="9360" cy="516600"/>
            </p14:xfrm>
          </p:contentPart>
        </mc:Choice>
        <mc:Fallback xmlns="">
          <p:pic>
            <p:nvPicPr>
              <p:cNvPr id="14" name="Ink 13">
                <a:extLst>
                  <a:ext uri="{FF2B5EF4-FFF2-40B4-BE49-F238E27FC236}">
                    <a16:creationId xmlns:a16="http://schemas.microsoft.com/office/drawing/2014/main" id="{C63F0190-4ECC-A742-A7CB-9246A800C884}"/>
                  </a:ext>
                </a:extLst>
              </p:cNvPr>
              <p:cNvPicPr/>
              <p:nvPr/>
            </p:nvPicPr>
            <p:blipFill>
              <a:blip r:embed="rId7"/>
              <a:stretch>
                <a:fillRect/>
              </a:stretch>
            </p:blipFill>
            <p:spPr>
              <a:xfrm>
                <a:off x="9707033" y="984705"/>
                <a:ext cx="117000" cy="732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8AF93F2-F486-B645-A77B-A6A6C2A4CC25}"/>
                  </a:ext>
                </a:extLst>
              </p14:cNvPr>
              <p14:cNvContentPartPr/>
              <p14:nvPr/>
            </p14:nvContentPartPr>
            <p14:xfrm>
              <a:off x="10436033" y="1271265"/>
              <a:ext cx="9360" cy="576360"/>
            </p14:xfrm>
          </p:contentPart>
        </mc:Choice>
        <mc:Fallback xmlns="">
          <p:pic>
            <p:nvPicPr>
              <p:cNvPr id="15" name="Ink 14">
                <a:extLst>
                  <a:ext uri="{FF2B5EF4-FFF2-40B4-BE49-F238E27FC236}">
                    <a16:creationId xmlns:a16="http://schemas.microsoft.com/office/drawing/2014/main" id="{98AF93F2-F486-B645-A77B-A6A6C2A4CC25}"/>
                  </a:ext>
                </a:extLst>
              </p:cNvPr>
              <p:cNvPicPr/>
              <p:nvPr/>
            </p:nvPicPr>
            <p:blipFill>
              <a:blip r:embed="rId9"/>
              <a:stretch>
                <a:fillRect/>
              </a:stretch>
            </p:blipFill>
            <p:spPr>
              <a:xfrm>
                <a:off x="10379873" y="1163265"/>
                <a:ext cx="121306" cy="79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5861CF7D-714D-F24A-A3A8-077266CB7065}"/>
                  </a:ext>
                </a:extLst>
              </p14:cNvPr>
              <p14:cNvContentPartPr/>
              <p14:nvPr/>
            </p14:nvContentPartPr>
            <p14:xfrm>
              <a:off x="9763913" y="2877945"/>
              <a:ext cx="6120" cy="213480"/>
            </p14:xfrm>
          </p:contentPart>
        </mc:Choice>
        <mc:Fallback xmlns="">
          <p:pic>
            <p:nvPicPr>
              <p:cNvPr id="16" name="Ink 15">
                <a:extLst>
                  <a:ext uri="{FF2B5EF4-FFF2-40B4-BE49-F238E27FC236}">
                    <a16:creationId xmlns:a16="http://schemas.microsoft.com/office/drawing/2014/main" id="{5861CF7D-714D-F24A-A3A8-077266CB7065}"/>
                  </a:ext>
                </a:extLst>
              </p:cNvPr>
              <p:cNvPicPr/>
              <p:nvPr/>
            </p:nvPicPr>
            <p:blipFill>
              <a:blip r:embed="rId11"/>
              <a:stretch>
                <a:fillRect/>
              </a:stretch>
            </p:blipFill>
            <p:spPr>
              <a:xfrm>
                <a:off x="9709913" y="2769945"/>
                <a:ext cx="11376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D1221288-9E55-7D4E-A4C7-5E7EDF4D360D}"/>
                  </a:ext>
                </a:extLst>
              </p14:cNvPr>
              <p14:cNvContentPartPr/>
              <p14:nvPr/>
            </p14:nvContentPartPr>
            <p14:xfrm>
              <a:off x="10441793" y="3039945"/>
              <a:ext cx="5760" cy="79200"/>
            </p14:xfrm>
          </p:contentPart>
        </mc:Choice>
        <mc:Fallback xmlns="">
          <p:pic>
            <p:nvPicPr>
              <p:cNvPr id="17" name="Ink 16">
                <a:extLst>
                  <a:ext uri="{FF2B5EF4-FFF2-40B4-BE49-F238E27FC236}">
                    <a16:creationId xmlns:a16="http://schemas.microsoft.com/office/drawing/2014/main" id="{D1221288-9E55-7D4E-A4C7-5E7EDF4D360D}"/>
                  </a:ext>
                </a:extLst>
              </p:cNvPr>
              <p:cNvPicPr/>
              <p:nvPr/>
            </p:nvPicPr>
            <p:blipFill>
              <a:blip r:embed="rId13"/>
              <a:stretch>
                <a:fillRect/>
              </a:stretch>
            </p:blipFill>
            <p:spPr>
              <a:xfrm>
                <a:off x="10387793" y="2931945"/>
                <a:ext cx="11340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595EC7B1-F91F-E749-8E85-DE51BFBD7297}"/>
                  </a:ext>
                </a:extLst>
              </p14:cNvPr>
              <p14:cNvContentPartPr/>
              <p14:nvPr/>
            </p14:nvContentPartPr>
            <p14:xfrm>
              <a:off x="9752753" y="3890625"/>
              <a:ext cx="10080" cy="637920"/>
            </p14:xfrm>
          </p:contentPart>
        </mc:Choice>
        <mc:Fallback xmlns="">
          <p:pic>
            <p:nvPicPr>
              <p:cNvPr id="18" name="Ink 17">
                <a:extLst>
                  <a:ext uri="{FF2B5EF4-FFF2-40B4-BE49-F238E27FC236}">
                    <a16:creationId xmlns:a16="http://schemas.microsoft.com/office/drawing/2014/main" id="{595EC7B1-F91F-E749-8E85-DE51BFBD7297}"/>
                  </a:ext>
                </a:extLst>
              </p:cNvPr>
              <p:cNvPicPr/>
              <p:nvPr/>
            </p:nvPicPr>
            <p:blipFill>
              <a:blip r:embed="rId15"/>
              <a:stretch>
                <a:fillRect/>
              </a:stretch>
            </p:blipFill>
            <p:spPr>
              <a:xfrm>
                <a:off x="9698753" y="3782625"/>
                <a:ext cx="117720" cy="853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B3C03615-C709-AB4C-938D-DE3B3E26A513}"/>
                  </a:ext>
                </a:extLst>
              </p14:cNvPr>
              <p14:cNvContentPartPr/>
              <p14:nvPr/>
            </p14:nvContentPartPr>
            <p14:xfrm>
              <a:off x="10433153" y="3872265"/>
              <a:ext cx="14400" cy="442080"/>
            </p14:xfrm>
          </p:contentPart>
        </mc:Choice>
        <mc:Fallback xmlns="">
          <p:pic>
            <p:nvPicPr>
              <p:cNvPr id="19" name="Ink 18">
                <a:extLst>
                  <a:ext uri="{FF2B5EF4-FFF2-40B4-BE49-F238E27FC236}">
                    <a16:creationId xmlns:a16="http://schemas.microsoft.com/office/drawing/2014/main" id="{B3C03615-C709-AB4C-938D-DE3B3E26A513}"/>
                  </a:ext>
                </a:extLst>
              </p:cNvPr>
              <p:cNvPicPr/>
              <p:nvPr/>
            </p:nvPicPr>
            <p:blipFill>
              <a:blip r:embed="rId17"/>
              <a:stretch>
                <a:fillRect/>
              </a:stretch>
            </p:blipFill>
            <p:spPr>
              <a:xfrm>
                <a:off x="10379153" y="3764265"/>
                <a:ext cx="12204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F4528A93-4EBE-F042-AF28-8F5D0AF4C160}"/>
                  </a:ext>
                </a:extLst>
              </p14:cNvPr>
              <p14:cNvContentPartPr/>
              <p14:nvPr/>
            </p14:nvContentPartPr>
            <p14:xfrm>
              <a:off x="9770393" y="5373825"/>
              <a:ext cx="14760" cy="470160"/>
            </p14:xfrm>
          </p:contentPart>
        </mc:Choice>
        <mc:Fallback xmlns="">
          <p:pic>
            <p:nvPicPr>
              <p:cNvPr id="22" name="Ink 21">
                <a:extLst>
                  <a:ext uri="{FF2B5EF4-FFF2-40B4-BE49-F238E27FC236}">
                    <a16:creationId xmlns:a16="http://schemas.microsoft.com/office/drawing/2014/main" id="{F4528A93-4EBE-F042-AF28-8F5D0AF4C160}"/>
                  </a:ext>
                </a:extLst>
              </p:cNvPr>
              <p:cNvPicPr/>
              <p:nvPr/>
            </p:nvPicPr>
            <p:blipFill>
              <a:blip r:embed="rId19"/>
              <a:stretch>
                <a:fillRect/>
              </a:stretch>
            </p:blipFill>
            <p:spPr>
              <a:xfrm>
                <a:off x="9716393" y="5265825"/>
                <a:ext cx="122400" cy="685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957A93DF-58E2-AB4A-9264-D9B20C5D3C83}"/>
                  </a:ext>
                </a:extLst>
              </p14:cNvPr>
              <p14:cNvContentPartPr/>
              <p14:nvPr/>
            </p14:nvContentPartPr>
            <p14:xfrm>
              <a:off x="10452593" y="5427825"/>
              <a:ext cx="3600" cy="512280"/>
            </p14:xfrm>
          </p:contentPart>
        </mc:Choice>
        <mc:Fallback xmlns="">
          <p:pic>
            <p:nvPicPr>
              <p:cNvPr id="23" name="Ink 22">
                <a:extLst>
                  <a:ext uri="{FF2B5EF4-FFF2-40B4-BE49-F238E27FC236}">
                    <a16:creationId xmlns:a16="http://schemas.microsoft.com/office/drawing/2014/main" id="{957A93DF-58E2-AB4A-9264-D9B20C5D3C83}"/>
                  </a:ext>
                </a:extLst>
              </p:cNvPr>
              <p:cNvPicPr/>
              <p:nvPr/>
            </p:nvPicPr>
            <p:blipFill>
              <a:blip r:embed="rId21"/>
              <a:stretch>
                <a:fillRect/>
              </a:stretch>
            </p:blipFill>
            <p:spPr>
              <a:xfrm>
                <a:off x="10398593" y="5319825"/>
                <a:ext cx="111240" cy="727920"/>
              </a:xfrm>
              <a:prstGeom prst="rect">
                <a:avLst/>
              </a:prstGeom>
            </p:spPr>
          </p:pic>
        </mc:Fallback>
      </mc:AlternateContent>
    </p:spTree>
    <p:extLst>
      <p:ext uri="{BB962C8B-B14F-4D97-AF65-F5344CB8AC3E}">
        <p14:creationId xmlns:p14="http://schemas.microsoft.com/office/powerpoint/2010/main" val="21135472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599"/>
            <a:ext cx="5978072" cy="1481150"/>
          </a:xfrm>
        </p:spPr>
        <p:txBody>
          <a:bodyPr>
            <a:normAutofit/>
          </a:bodyPr>
          <a:lstStyle/>
          <a:p>
            <a:r>
              <a:rPr lang="en-US" sz="3200"/>
              <a:t>Influence of Environmental Factors</a:t>
            </a:r>
            <a:br>
              <a:rPr lang="en-US" sz="3200"/>
            </a:br>
            <a:endParaRPr lang="en-US" sz="320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2279176"/>
            <a:ext cx="5978072" cy="3415672"/>
          </a:xfrm>
        </p:spPr>
        <p:txBody>
          <a:bodyPr anchor="ctr">
            <a:normAutofit fontScale="85000" lnSpcReduction="20000"/>
          </a:bodyPr>
          <a:lstStyle/>
          <a:p>
            <a:pPr>
              <a:lnSpc>
                <a:spcPct val="100000"/>
              </a:lnSpc>
            </a:pPr>
            <a:r>
              <a:rPr lang="en-US" sz="1600"/>
              <a:t>The CRM-510LP by design is resilient to most environmental influences that might influence the measurement of radon.</a:t>
            </a:r>
          </a:p>
          <a:p>
            <a:pPr>
              <a:lnSpc>
                <a:spcPct val="100000"/>
              </a:lnSpc>
            </a:pPr>
            <a:r>
              <a:rPr lang="en-US" sz="1600"/>
              <a:t>The most concerning environmental influencer is condensing humidity. Condensing humidity is when water collects on the surfaces of anything that has a certain temperature relative to the surrounding area temperature in a high humidity environment.</a:t>
            </a:r>
          </a:p>
          <a:p>
            <a:pPr>
              <a:lnSpc>
                <a:spcPct val="100000"/>
              </a:lnSpc>
            </a:pPr>
            <a:r>
              <a:rPr lang="en-US" sz="1600"/>
              <a:t>This can occur in basements with temperatures lower and humidity higher than normal livable conditions, or if the CRM was brought into a high humidity/low temperature environment after directly being outside in the dry/hot weather.</a:t>
            </a:r>
          </a:p>
          <a:p>
            <a:pPr>
              <a:lnSpc>
                <a:spcPct val="100000"/>
              </a:lnSpc>
            </a:pPr>
            <a:r>
              <a:rPr lang="en-US" sz="1600"/>
              <a:t>If water is to condense on the internal circuitry of the CRM, there is a chance that the electronics will be compromised, and the radon readings could suddenly show as 0.0 or spike to above-average levels.</a:t>
            </a:r>
          </a:p>
          <a:p>
            <a:pPr>
              <a:lnSpc>
                <a:spcPct val="100000"/>
              </a:lnSpc>
            </a:pPr>
            <a:r>
              <a:rPr lang="en-US" sz="1600"/>
              <a:t>Avoid starting a test in a cold and wet basement directly after taking the CRM out of your hot vehicle.</a:t>
            </a:r>
          </a:p>
        </p:txBody>
      </p:sp>
      <p:pic>
        <p:nvPicPr>
          <p:cNvPr id="9" name="Picture 8">
            <a:extLst>
              <a:ext uri="{FF2B5EF4-FFF2-40B4-BE49-F238E27FC236}">
                <a16:creationId xmlns:a16="http://schemas.microsoft.com/office/drawing/2014/main" id="{EC6AE2F9-C6AB-7E4F-A971-7EC61C12B30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43655" r="11848" b="-1"/>
          <a:stretch/>
        </p:blipFill>
        <p:spPr>
          <a:xfrm>
            <a:off x="7620351" y="10"/>
            <a:ext cx="4571649" cy="6857990"/>
          </a:xfrm>
          <a:prstGeom prst="rect">
            <a:avLst/>
          </a:prstGeom>
        </p:spPr>
      </p:pic>
      <p:pic>
        <p:nvPicPr>
          <p:cNvPr id="80" name="Picture 79">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36922754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3106964" y="237410"/>
            <a:ext cx="5978072" cy="1007023"/>
          </a:xfrm>
        </p:spPr>
        <p:txBody>
          <a:bodyPr>
            <a:normAutofit/>
          </a:bodyPr>
          <a:lstStyle/>
          <a:p>
            <a:r>
              <a:rPr lang="en-US" sz="3200"/>
              <a:t>Data Interference</a:t>
            </a:r>
            <a:br>
              <a:rPr lang="en-US" sz="3200"/>
            </a:br>
            <a:endParaRPr lang="en-US" sz="3200"/>
          </a:p>
        </p:txBody>
      </p:sp>
      <p:pic>
        <p:nvPicPr>
          <p:cNvPr id="80" name="Picture 79">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3" name="Picture 12">
            <a:extLst>
              <a:ext uri="{FF2B5EF4-FFF2-40B4-BE49-F238E27FC236}">
                <a16:creationId xmlns:a16="http://schemas.microsoft.com/office/drawing/2014/main" id="{0BD47EB8-B6E1-5446-A960-4E8EF8828F17}"/>
              </a:ext>
            </a:extLst>
          </p:cNvPr>
          <p:cNvPicPr>
            <a:picLocks noChangeAspect="1"/>
          </p:cNvPicPr>
          <p:nvPr/>
        </p:nvPicPr>
        <p:blipFill>
          <a:blip r:embed="rId4"/>
          <a:stretch>
            <a:fillRect/>
          </a:stretch>
        </p:blipFill>
        <p:spPr>
          <a:xfrm>
            <a:off x="1476722" y="2249684"/>
            <a:ext cx="3471822" cy="4492946"/>
          </a:xfrm>
          <a:prstGeom prst="rect">
            <a:avLst/>
          </a:prstGeom>
          <a:solidFill>
            <a:schemeClr val="tx1"/>
          </a:solidFill>
        </p:spPr>
      </p:pic>
      <p:sp>
        <p:nvSpPr>
          <p:cNvPr id="16" name="Title 1">
            <a:extLst>
              <a:ext uri="{FF2B5EF4-FFF2-40B4-BE49-F238E27FC236}">
                <a16:creationId xmlns:a16="http://schemas.microsoft.com/office/drawing/2014/main" id="{86D9DD44-DF4E-D842-B85D-321F6F150AEB}"/>
              </a:ext>
            </a:extLst>
          </p:cNvPr>
          <p:cNvSpPr txBox="1">
            <a:spLocks/>
          </p:cNvSpPr>
          <p:nvPr/>
        </p:nvSpPr>
        <p:spPr>
          <a:xfrm>
            <a:off x="1456501" y="856292"/>
            <a:ext cx="3512264" cy="613286"/>
          </a:xfrm>
          <a:prstGeom prst="rect">
            <a:avLst/>
          </a:prstGeom>
          <a:effectLst>
            <a:outerShdw blurRad="25400" dir="17880000">
              <a:srgbClr val="000000">
                <a:alpha val="46000"/>
              </a:srgbClr>
            </a:outerShdw>
          </a:effectLst>
        </p:spPr>
        <p:txBody>
          <a:bodyPr vert="horz" lIns="91440" tIns="45720" rIns="91440" bIns="45720" rtlCol="0" anchor="ctr">
            <a:normAutofit fontScale="85000" lnSpcReduction="1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Condensing Humidity</a:t>
            </a:r>
          </a:p>
        </p:txBody>
      </p:sp>
      <p:pic>
        <p:nvPicPr>
          <p:cNvPr id="17" name="Picture 16">
            <a:extLst>
              <a:ext uri="{FF2B5EF4-FFF2-40B4-BE49-F238E27FC236}">
                <a16:creationId xmlns:a16="http://schemas.microsoft.com/office/drawing/2014/main" id="{F116835F-979A-EF4E-9778-B18DFD327084}"/>
              </a:ext>
            </a:extLst>
          </p:cNvPr>
          <p:cNvPicPr>
            <a:picLocks noChangeAspect="1"/>
          </p:cNvPicPr>
          <p:nvPr/>
        </p:nvPicPr>
        <p:blipFill>
          <a:blip r:embed="rId5"/>
          <a:srcRect/>
          <a:stretch/>
        </p:blipFill>
        <p:spPr>
          <a:xfrm>
            <a:off x="7090070" y="2235878"/>
            <a:ext cx="3493158" cy="4520558"/>
          </a:xfrm>
          <a:prstGeom prst="rect">
            <a:avLst/>
          </a:prstGeom>
          <a:solidFill>
            <a:schemeClr val="tx1"/>
          </a:solidFill>
        </p:spPr>
      </p:pic>
      <p:sp>
        <p:nvSpPr>
          <p:cNvPr id="18" name="Title 1">
            <a:extLst>
              <a:ext uri="{FF2B5EF4-FFF2-40B4-BE49-F238E27FC236}">
                <a16:creationId xmlns:a16="http://schemas.microsoft.com/office/drawing/2014/main" id="{1A74AA1B-8C7D-644A-AD8E-D6E6706C0AD7}"/>
              </a:ext>
            </a:extLst>
          </p:cNvPr>
          <p:cNvSpPr txBox="1">
            <a:spLocks/>
          </p:cNvSpPr>
          <p:nvPr/>
        </p:nvSpPr>
        <p:spPr>
          <a:xfrm>
            <a:off x="7080517" y="856292"/>
            <a:ext cx="3512264" cy="61328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EMF</a:t>
            </a:r>
          </a:p>
        </p:txBody>
      </p:sp>
      <p:sp>
        <p:nvSpPr>
          <p:cNvPr id="32" name="Title 1">
            <a:extLst>
              <a:ext uri="{FF2B5EF4-FFF2-40B4-BE49-F238E27FC236}">
                <a16:creationId xmlns:a16="http://schemas.microsoft.com/office/drawing/2014/main" id="{0E1E7CFF-9D99-B744-A752-59C094BEFFE2}"/>
              </a:ext>
            </a:extLst>
          </p:cNvPr>
          <p:cNvSpPr txBox="1">
            <a:spLocks/>
          </p:cNvSpPr>
          <p:nvPr/>
        </p:nvSpPr>
        <p:spPr>
          <a:xfrm>
            <a:off x="469433" y="1521028"/>
            <a:ext cx="5486400" cy="613286"/>
          </a:xfrm>
          <a:prstGeom prst="rect">
            <a:avLst/>
          </a:prstGeom>
          <a:effectLst>
            <a:outerShdw blurRad="25400" dir="17880000">
              <a:srgbClr val="000000">
                <a:alpha val="46000"/>
              </a:srgbClr>
            </a:outerShdw>
          </a:effectLst>
        </p:spPr>
        <p:txBody>
          <a:bodyPr vert="horz" lIns="91440" tIns="45720" rIns="91440" bIns="4572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Notice the sudden drop in temperature and rise in humidity at the start of the test. The average temperature and humidity are conducive to an environment in which condensing humidity can occur. With these conditions it is possible for the electrometer to ‘run away’. </a:t>
            </a:r>
          </a:p>
        </p:txBody>
      </p:sp>
      <p:sp>
        <p:nvSpPr>
          <p:cNvPr id="33" name="Title 1">
            <a:extLst>
              <a:ext uri="{FF2B5EF4-FFF2-40B4-BE49-F238E27FC236}">
                <a16:creationId xmlns:a16="http://schemas.microsoft.com/office/drawing/2014/main" id="{9F5BCC3B-8E8B-7F42-9CC4-F9ACEF1C0DEA}"/>
              </a:ext>
            </a:extLst>
          </p:cNvPr>
          <p:cNvSpPr txBox="1">
            <a:spLocks/>
          </p:cNvSpPr>
          <p:nvPr/>
        </p:nvSpPr>
        <p:spPr>
          <a:xfrm>
            <a:off x="6093448" y="1521028"/>
            <a:ext cx="5486401" cy="613286"/>
          </a:xfrm>
          <a:prstGeom prst="rect">
            <a:avLst/>
          </a:prstGeom>
          <a:effectLst>
            <a:outerShdw blurRad="25400" dir="17880000">
              <a:srgbClr val="000000">
                <a:alpha val="46000"/>
              </a:srgbClr>
            </a:outerShdw>
          </a:effectLst>
        </p:spPr>
        <p:txBody>
          <a:bodyPr vert="horz" lIns="91440" tIns="45720" rIns="91440" bIns="4572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It is possible to overwhelm the electrometer on the CRM-510LP if it is placed near high-powered radio equipment such as modems/routers/cellular devices. Make sure to place your CRM at least 10 feet away from any wireless transmitting devices.</a:t>
            </a:r>
          </a:p>
        </p:txBody>
      </p:sp>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86049658-94E6-1A4D-9417-E848B220D521}"/>
                  </a:ext>
                </a:extLst>
              </p14:cNvPr>
              <p14:cNvContentPartPr/>
              <p14:nvPr/>
            </p14:nvContentPartPr>
            <p14:xfrm>
              <a:off x="1508753" y="4127016"/>
              <a:ext cx="8640" cy="173520"/>
            </p14:xfrm>
          </p:contentPart>
        </mc:Choice>
        <mc:Fallback xmlns="">
          <p:pic>
            <p:nvPicPr>
              <p:cNvPr id="27" name="Ink 26">
                <a:extLst>
                  <a:ext uri="{FF2B5EF4-FFF2-40B4-BE49-F238E27FC236}">
                    <a16:creationId xmlns:a16="http://schemas.microsoft.com/office/drawing/2014/main" id="{86049658-94E6-1A4D-9417-E848B220D521}"/>
                  </a:ext>
                </a:extLst>
              </p:cNvPr>
              <p:cNvPicPr/>
              <p:nvPr/>
            </p:nvPicPr>
            <p:blipFill>
              <a:blip r:embed="rId7"/>
              <a:stretch>
                <a:fillRect/>
              </a:stretch>
            </p:blipFill>
            <p:spPr>
              <a:xfrm>
                <a:off x="1418753" y="3947016"/>
                <a:ext cx="18828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363A2F7E-01C0-B740-9C83-C870509753CE}"/>
                  </a:ext>
                </a:extLst>
              </p14:cNvPr>
              <p14:cNvContentPartPr/>
              <p14:nvPr/>
            </p14:nvContentPartPr>
            <p14:xfrm>
              <a:off x="1528553" y="4798416"/>
              <a:ext cx="2520" cy="186120"/>
            </p14:xfrm>
          </p:contentPart>
        </mc:Choice>
        <mc:Fallback xmlns="">
          <p:pic>
            <p:nvPicPr>
              <p:cNvPr id="34" name="Ink 33">
                <a:extLst>
                  <a:ext uri="{FF2B5EF4-FFF2-40B4-BE49-F238E27FC236}">
                    <a16:creationId xmlns:a16="http://schemas.microsoft.com/office/drawing/2014/main" id="{363A2F7E-01C0-B740-9C83-C870509753CE}"/>
                  </a:ext>
                </a:extLst>
              </p:cNvPr>
              <p:cNvPicPr/>
              <p:nvPr/>
            </p:nvPicPr>
            <p:blipFill>
              <a:blip r:embed="rId9"/>
              <a:stretch>
                <a:fillRect/>
              </a:stretch>
            </p:blipFill>
            <p:spPr>
              <a:xfrm>
                <a:off x="1438553" y="4618067"/>
                <a:ext cx="182160" cy="54645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5" name="Ink 34">
                <a:extLst>
                  <a:ext uri="{FF2B5EF4-FFF2-40B4-BE49-F238E27FC236}">
                    <a16:creationId xmlns:a16="http://schemas.microsoft.com/office/drawing/2014/main" id="{39263D37-F204-8D49-B6BF-9DD0786DB184}"/>
                  </a:ext>
                </a:extLst>
              </p14:cNvPr>
              <p14:cNvContentPartPr/>
              <p14:nvPr/>
            </p14:nvContentPartPr>
            <p14:xfrm>
              <a:off x="2388593" y="4584936"/>
              <a:ext cx="766440" cy="14040"/>
            </p14:xfrm>
          </p:contentPart>
        </mc:Choice>
        <mc:Fallback xmlns="">
          <p:pic>
            <p:nvPicPr>
              <p:cNvPr id="35" name="Ink 34">
                <a:extLst>
                  <a:ext uri="{FF2B5EF4-FFF2-40B4-BE49-F238E27FC236}">
                    <a16:creationId xmlns:a16="http://schemas.microsoft.com/office/drawing/2014/main" id="{39263D37-F204-8D49-B6BF-9DD0786DB184}"/>
                  </a:ext>
                </a:extLst>
              </p:cNvPr>
              <p:cNvPicPr/>
              <p:nvPr/>
            </p:nvPicPr>
            <p:blipFill>
              <a:blip r:embed="rId11"/>
              <a:stretch>
                <a:fillRect/>
              </a:stretch>
            </p:blipFill>
            <p:spPr>
              <a:xfrm>
                <a:off x="2334593" y="4479636"/>
                <a:ext cx="874080" cy="2242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6" name="Ink 35">
                <a:extLst>
                  <a:ext uri="{FF2B5EF4-FFF2-40B4-BE49-F238E27FC236}">
                    <a16:creationId xmlns:a16="http://schemas.microsoft.com/office/drawing/2014/main" id="{16B71914-0A92-AD4B-A378-A263A2FD1028}"/>
                  </a:ext>
                </a:extLst>
              </p14:cNvPr>
              <p14:cNvContentPartPr/>
              <p14:nvPr/>
            </p14:nvContentPartPr>
            <p14:xfrm>
              <a:off x="2482553" y="3907776"/>
              <a:ext cx="608760" cy="8280"/>
            </p14:xfrm>
          </p:contentPart>
        </mc:Choice>
        <mc:Fallback xmlns="">
          <p:pic>
            <p:nvPicPr>
              <p:cNvPr id="36" name="Ink 35">
                <a:extLst>
                  <a:ext uri="{FF2B5EF4-FFF2-40B4-BE49-F238E27FC236}">
                    <a16:creationId xmlns:a16="http://schemas.microsoft.com/office/drawing/2014/main" id="{16B71914-0A92-AD4B-A378-A263A2FD1028}"/>
                  </a:ext>
                </a:extLst>
              </p:cNvPr>
              <p:cNvPicPr/>
              <p:nvPr/>
            </p:nvPicPr>
            <p:blipFill>
              <a:blip r:embed="rId13"/>
              <a:stretch>
                <a:fillRect/>
              </a:stretch>
            </p:blipFill>
            <p:spPr>
              <a:xfrm>
                <a:off x="2428553" y="3794867"/>
                <a:ext cx="716400" cy="23372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37363145-FF75-EF43-99C8-28174815FD6D}"/>
                  </a:ext>
                </a:extLst>
              </p14:cNvPr>
              <p14:cNvContentPartPr/>
              <p14:nvPr/>
            </p14:nvContentPartPr>
            <p14:xfrm>
              <a:off x="8779673" y="2777736"/>
              <a:ext cx="6120" cy="645840"/>
            </p14:xfrm>
          </p:contentPart>
        </mc:Choice>
        <mc:Fallback xmlns="">
          <p:pic>
            <p:nvPicPr>
              <p:cNvPr id="38" name="Ink 37">
                <a:extLst>
                  <a:ext uri="{FF2B5EF4-FFF2-40B4-BE49-F238E27FC236}">
                    <a16:creationId xmlns:a16="http://schemas.microsoft.com/office/drawing/2014/main" id="{37363145-FF75-EF43-99C8-28174815FD6D}"/>
                  </a:ext>
                </a:extLst>
              </p:cNvPr>
              <p:cNvPicPr/>
              <p:nvPr/>
            </p:nvPicPr>
            <p:blipFill>
              <a:blip r:embed="rId15"/>
              <a:stretch>
                <a:fillRect/>
              </a:stretch>
            </p:blipFill>
            <p:spPr>
              <a:xfrm>
                <a:off x="8689673" y="2597836"/>
                <a:ext cx="185760" cy="1005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D3AD6CCA-0BB4-604C-9E13-66A9CFA50900}"/>
                  </a:ext>
                </a:extLst>
              </p14:cNvPr>
              <p14:cNvContentPartPr/>
              <p14:nvPr/>
            </p14:nvContentPartPr>
            <p14:xfrm>
              <a:off x="8947073" y="2791776"/>
              <a:ext cx="16560" cy="641160"/>
            </p14:xfrm>
          </p:contentPart>
        </mc:Choice>
        <mc:Fallback xmlns="">
          <p:pic>
            <p:nvPicPr>
              <p:cNvPr id="43" name="Ink 42">
                <a:extLst>
                  <a:ext uri="{FF2B5EF4-FFF2-40B4-BE49-F238E27FC236}">
                    <a16:creationId xmlns:a16="http://schemas.microsoft.com/office/drawing/2014/main" id="{D3AD6CCA-0BB4-604C-9E13-66A9CFA50900}"/>
                  </a:ext>
                </a:extLst>
              </p:cNvPr>
              <p:cNvPicPr/>
              <p:nvPr/>
            </p:nvPicPr>
            <p:blipFill>
              <a:blip r:embed="rId17"/>
              <a:stretch>
                <a:fillRect/>
              </a:stretch>
            </p:blipFill>
            <p:spPr>
              <a:xfrm>
                <a:off x="8857073" y="2611776"/>
                <a:ext cx="196200" cy="1000800"/>
              </a:xfrm>
              <a:prstGeom prst="rect">
                <a:avLst/>
              </a:prstGeom>
            </p:spPr>
          </p:pic>
        </mc:Fallback>
      </mc:AlternateContent>
    </p:spTree>
    <p:extLst>
      <p:ext uri="{BB962C8B-B14F-4D97-AF65-F5344CB8AC3E}">
        <p14:creationId xmlns:p14="http://schemas.microsoft.com/office/powerpoint/2010/main" val="48929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8" name="Rectangle 84">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913795" y="609599"/>
            <a:ext cx="5978072" cy="1481150"/>
          </a:xfrm>
        </p:spPr>
        <p:txBody>
          <a:bodyPr>
            <a:normAutofit/>
          </a:bodyPr>
          <a:lstStyle/>
          <a:p>
            <a:r>
              <a:rPr lang="en-US" sz="3900"/>
              <a:t>Device Handling &amp; Storage</a:t>
            </a:r>
            <a:br>
              <a:rPr lang="en-US" sz="3900"/>
            </a:br>
            <a:endParaRPr lang="en-US" sz="390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913795" y="2279176"/>
            <a:ext cx="5978072" cy="3415672"/>
          </a:xfrm>
        </p:spPr>
        <p:txBody>
          <a:bodyPr anchor="ctr">
            <a:normAutofit/>
          </a:bodyPr>
          <a:lstStyle/>
          <a:p>
            <a:pPr>
              <a:lnSpc>
                <a:spcPct val="100000"/>
              </a:lnSpc>
            </a:pPr>
            <a:r>
              <a:rPr lang="en-US" sz="1400"/>
              <a:t>Femto-TECH devices are commonly known as industry “work horses”. They are designed to be rugged and hold up to the rigors of day-to-day inspections.</a:t>
            </a:r>
          </a:p>
          <a:p>
            <a:pPr>
              <a:lnSpc>
                <a:spcPct val="100000"/>
              </a:lnSpc>
            </a:pPr>
            <a:r>
              <a:rPr lang="en-US" sz="1400"/>
              <a:t>It is recommended to store your CRM-510LP in a drop and weather resistant case to prolong its lifespan and keep it safe while moving from location to location. To prevent theft, it is not recommended to leave your devices unattended in any vehicles.</a:t>
            </a:r>
          </a:p>
          <a:p>
            <a:pPr>
              <a:lnSpc>
                <a:spcPct val="100000"/>
              </a:lnSpc>
            </a:pPr>
            <a:r>
              <a:rPr lang="en-US" sz="1400"/>
              <a:t>Our devices are known to last for decades due to the quality of materials used and the limited-lifetime warranty we apply to their electronics.</a:t>
            </a:r>
          </a:p>
        </p:txBody>
      </p:sp>
      <p:pic>
        <p:nvPicPr>
          <p:cNvPr id="6" name="Picture 5" descr="A black briefcase with a handle&#10;&#10;Description automatically generated with low confidence">
            <a:extLst>
              <a:ext uri="{FF2B5EF4-FFF2-40B4-BE49-F238E27FC236}">
                <a16:creationId xmlns:a16="http://schemas.microsoft.com/office/drawing/2014/main" id="{772ADE9C-8059-4F4B-B638-600488289694}"/>
              </a:ext>
            </a:extLst>
          </p:cNvPr>
          <p:cNvPicPr>
            <a:picLocks noChangeAspect="1"/>
          </p:cNvPicPr>
          <p:nvPr/>
        </p:nvPicPr>
        <p:blipFill rotWithShape="1">
          <a:blip r:embed="rId4"/>
          <a:srcRect l="18015" r="16657" b="1"/>
          <a:stretch/>
        </p:blipFill>
        <p:spPr>
          <a:xfrm>
            <a:off x="7620351" y="10"/>
            <a:ext cx="4571649" cy="6857990"/>
          </a:xfrm>
          <a:prstGeom prst="rect">
            <a:avLst/>
          </a:prstGeom>
        </p:spPr>
      </p:pic>
      <p:pic>
        <p:nvPicPr>
          <p:cNvPr id="87" name="Picture 86">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32913428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9726E0AA-ACAD-4929-A688-C5F6D3E37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a:extLst>
              <a:ext uri="{FF2B5EF4-FFF2-40B4-BE49-F238E27FC236}">
                <a16:creationId xmlns:a16="http://schemas.microsoft.com/office/drawing/2014/main" id="{D30DFF2B-E2C8-DD4F-BFEE-7B1FD7A1F305}"/>
              </a:ext>
            </a:extLst>
          </p:cNvPr>
          <p:cNvPicPr>
            <a:picLocks noChangeAspect="1"/>
          </p:cNvPicPr>
          <p:nvPr/>
        </p:nvPicPr>
        <p:blipFill>
          <a:blip r:embed="rId4"/>
          <a:stretch>
            <a:fillRect/>
          </a:stretch>
        </p:blipFill>
        <p:spPr>
          <a:xfrm>
            <a:off x="643468" y="796627"/>
            <a:ext cx="10926860" cy="2731719"/>
          </a:xfrm>
          <a:prstGeom prst="rect">
            <a:avLst/>
          </a:prstGeom>
        </p:spPr>
      </p:pic>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0" y="4210722"/>
            <a:ext cx="12192000" cy="1850651"/>
          </a:xfrm>
        </p:spPr>
        <p:txBody>
          <a:bodyPr anchor="ctr">
            <a:normAutofit/>
          </a:bodyPr>
          <a:lstStyle/>
          <a:p>
            <a:pPr marL="36900" indent="0" algn="ctr">
              <a:buNone/>
            </a:pPr>
            <a:r>
              <a:rPr lang="en-US"/>
              <a:t>Congratulations on the purchase/rental of your femto-TECH CRM!</a:t>
            </a:r>
          </a:p>
          <a:p>
            <a:pPr marL="36900" indent="0" algn="ctr">
              <a:buNone/>
            </a:pPr>
            <a:endParaRPr lang="en-US"/>
          </a:p>
        </p:txBody>
      </p:sp>
    </p:spTree>
    <p:extLst>
      <p:ext uri="{BB962C8B-B14F-4D97-AF65-F5344CB8AC3E}">
        <p14:creationId xmlns:p14="http://schemas.microsoft.com/office/powerpoint/2010/main" val="16218868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b6a3a03-6f52-4d4a-a851-24a7d98c9b9d" xsi:nil="true"/>
    <_Flow_SignoffStatus xmlns="1b6a3a03-6f52-4d4a-a851-24a7d98c9b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29F80217317A4CB13C38BA83552DBF" ma:contentTypeVersion="13" ma:contentTypeDescription="Create a new document." ma:contentTypeScope="" ma:versionID="1f3f86806b02893659dc7ed394aa9494">
  <xsd:schema xmlns:xsd="http://www.w3.org/2001/XMLSchema" xmlns:xs="http://www.w3.org/2001/XMLSchema" xmlns:p="http://schemas.microsoft.com/office/2006/metadata/properties" xmlns:ns2="1b6a3a03-6f52-4d4a-a851-24a7d98c9b9d" xmlns:ns3="e0d68bc3-8c0f-452b-8e23-55e4f90fbe2f" targetNamespace="http://schemas.microsoft.com/office/2006/metadata/properties" ma:root="true" ma:fieldsID="97b37583f88b40fc696a7eda44fcdee4" ns2:_="" ns3:_="">
    <xsd:import namespace="1b6a3a03-6f52-4d4a-a851-24a7d98c9b9d"/>
    <xsd:import namespace="e0d68bc3-8c0f-452b-8e23-55e4f90fbe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6a3a03-6f52-4d4a-a851-24a7d98c9b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d68bc3-8c0f-452b-8e23-55e4f90fbe2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4C00F4-06E9-43E3-AD97-88A857CEFA82}">
  <ds:schemaRefs>
    <ds:schemaRef ds:uri="http://schemas.microsoft.com/office/infopath/2007/PartnerControls"/>
    <ds:schemaRef ds:uri="http://purl.org/dc/dcmitype/"/>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e0d68bc3-8c0f-452b-8e23-55e4f90fbe2f"/>
    <ds:schemaRef ds:uri="1b6a3a03-6f52-4d4a-a851-24a7d98c9b9d"/>
    <ds:schemaRef ds:uri="http://purl.org/dc/elements/1.1/"/>
  </ds:schemaRefs>
</ds:datastoreItem>
</file>

<file path=customXml/itemProps2.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3.xml><?xml version="1.0" encoding="utf-8"?>
<ds:datastoreItem xmlns:ds="http://schemas.openxmlformats.org/officeDocument/2006/customXml" ds:itemID="{F986030E-59FF-46F0-A7B8-D9A386A6081C}">
  <ds:schemaRefs>
    <ds:schemaRef ds:uri="1b6a3a03-6f52-4d4a-a851-24a7d98c9b9d"/>
    <ds:schemaRef ds:uri="e0d68bc3-8c0f-452b-8e23-55e4f90fbe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{DA2EF40D-2E20-423E-93AA-8955D2985787}tf55705232_win32</Template>
  <TotalTime>0</TotalTime>
  <Words>9793</Words>
  <Application>Microsoft Office PowerPoint</Application>
  <PresentationFormat>Widescreen</PresentationFormat>
  <Paragraphs>521</Paragraphs>
  <Slides>97</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7" baseType="lpstr">
      <vt:lpstr>Arial</vt:lpstr>
      <vt:lpstr>Calibri</vt:lpstr>
      <vt:lpstr>Goudy Old Style</vt:lpstr>
      <vt:lpstr>Times</vt:lpstr>
      <vt:lpstr>Times New Roman</vt:lpstr>
      <vt:lpstr>Wingdings</vt:lpstr>
      <vt:lpstr>Wingdings 2</vt:lpstr>
      <vt:lpstr>SlateVTI</vt:lpstr>
      <vt:lpstr>Document</vt:lpstr>
      <vt:lpstr>Microsoft Word Document</vt:lpstr>
      <vt:lpstr>femto-TECH, INC. </vt:lpstr>
      <vt:lpstr>What is Radon (Rn)?</vt:lpstr>
      <vt:lpstr>Why test for Radon?</vt:lpstr>
      <vt:lpstr> Course Objectives: </vt:lpstr>
      <vt:lpstr>“Four Rules of Radon Testing”</vt:lpstr>
      <vt:lpstr>Important Radon Phone Contacts</vt:lpstr>
      <vt:lpstr>Testing at Time of Real Estate Transactions</vt:lpstr>
      <vt:lpstr>EPA’s Home Buyer’s and Seller’s Guide</vt:lpstr>
      <vt:lpstr>Closed House Conditions for All Short-Term Tests</vt:lpstr>
      <vt:lpstr>Preparing for Short-Term Test i.e.,  Closing House Prior to Test</vt:lpstr>
      <vt:lpstr>Test Placement for  Real Estate Transactions</vt:lpstr>
      <vt:lpstr>Providing a Professional Analysis</vt:lpstr>
      <vt:lpstr>If You Conduct a Short-Term Test… </vt:lpstr>
      <vt:lpstr>Device Information: Requirements for Use of Single Continuous Monitor for Real Estate</vt:lpstr>
      <vt:lpstr>Where Does the Device Go Within  the Chosen Room?  (All Protocols)</vt:lpstr>
      <vt:lpstr>Where Does the Device Go Within a Room? (continued…)</vt:lpstr>
      <vt:lpstr>Ways to Prevent or Detect Tampering</vt:lpstr>
      <vt:lpstr>Declaration of Voluntary Compliance Example</vt:lpstr>
      <vt:lpstr>RAD-LAB Radon Report Example</vt:lpstr>
      <vt:lpstr>Device QA Log Example</vt:lpstr>
      <vt:lpstr>List of Continuous Radon Monitor Types (CRM)</vt:lpstr>
      <vt:lpstr>Theory of Operation of Continuous  Radon Monitors (CRM)</vt:lpstr>
      <vt:lpstr>What is Used to Measure the Alphas?</vt:lpstr>
      <vt:lpstr> Pulsed Ion Chamber</vt:lpstr>
      <vt:lpstr>Time Characteristics of  Sampling Methods</vt:lpstr>
      <vt:lpstr>Protocol Test Rules: Single Test Option</vt:lpstr>
      <vt:lpstr>Protocol Test Rules: Measurement Location</vt:lpstr>
      <vt:lpstr>Protocol Test Rules: Measurement Checklist</vt:lpstr>
      <vt:lpstr>Protocol Test Rules: Measurement Checklist (Continued)</vt:lpstr>
      <vt:lpstr>Radon Measurement Method Abbreviations</vt:lpstr>
      <vt:lpstr>General Guidance: Measurement Conditions (All building types)</vt:lpstr>
      <vt:lpstr>General Guidance: Measurement Conditions (All building types) Continued </vt:lpstr>
      <vt:lpstr>General Guidance: Measurement Device Location Selection</vt:lpstr>
      <vt:lpstr>General Guidance: Measurement Device Location Selection (Continued)</vt:lpstr>
      <vt:lpstr>General Guidance: Documentation</vt:lpstr>
      <vt:lpstr>General Guidance: Documentation (Continued)</vt:lpstr>
      <vt:lpstr>Requirements Specific to Measurement: Service Providers </vt:lpstr>
      <vt:lpstr>Requirements Specific to Measurement: Service Providers (Continued) </vt:lpstr>
      <vt:lpstr>Requirements Specific to Measurement Service Providers: Analytical Measurement Services </vt:lpstr>
      <vt:lpstr>Requirements Specific to Measurement Service Providers: Residential Measurement Services </vt:lpstr>
      <vt:lpstr>Program Requirements for Measurement Service Providers  </vt:lpstr>
      <vt:lpstr>Program Requirements for Measurement Service Providers: Develop and Implement a Quality Assurance Plan (QAP) </vt:lpstr>
      <vt:lpstr>Program Requirements for Measurement Service Providers: Develop and Implement a Quality Assurance Plan (QAP)  (Continued)</vt:lpstr>
      <vt:lpstr>Program Requirements for Measurement Service Providers: Chain of Custody </vt:lpstr>
      <vt:lpstr>Program Requirements for Measurement Service Providers: Calibration </vt:lpstr>
      <vt:lpstr>Program Requirements for Measurement Service Providers: Checks for Background</vt:lpstr>
      <vt:lpstr>Program Requirements for Measurement Service Providers: Spiked, Blank, and Duplicate Samples </vt:lpstr>
      <vt:lpstr>Program Requirements for Measurement Service Providers: Provide Information to Consumers and Clients </vt:lpstr>
      <vt:lpstr>Program Requirements for Measurement Service Providers: Provide Information to Consumers and Clients (Continued) </vt:lpstr>
      <vt:lpstr>Program Requirements for Measurement Service Providers: Have and Use Standard Operating Procedures (SOPs) </vt:lpstr>
      <vt:lpstr>Program Requirements for Measurement Service Providers: Follow Guidelines in Reporting Measurement Results </vt:lpstr>
      <vt:lpstr>Program Requirements for Measurement Service Providers: Follow Guidelines in Reporting Measurement Results (Continued)</vt:lpstr>
      <vt:lpstr>Program Requirements for Measurement Service Providers: Follow Guidelines in Reporting Measurement Results (Continued) </vt:lpstr>
      <vt:lpstr>Program Requirements for Measurement Service Providers: Record Keeping </vt:lpstr>
      <vt:lpstr>Program Requirements Specific to Analytical Measurement Services </vt:lpstr>
      <vt:lpstr>Program Requirements Specific to Analytical Measurement Services: Analytical Measurement Service Providers Must Pass a Device Performance Test (Continued) </vt:lpstr>
      <vt:lpstr>Program Requirements Specific to Analytical Measurement Services: Analytical Measurement Service Providers Must Pass a Device Performance Test (Continued) </vt:lpstr>
      <vt:lpstr>Program Requirements Specific to Analytical Measurement Services: Analytical Measurement Service Providers Must Pass a Device Performance Test (Continued) </vt:lpstr>
      <vt:lpstr>Program Requirements Specific to Analytical Measurement Services: Analytical Measurement Service Providers Must Pass a Device Performance Test (Continued) </vt:lpstr>
      <vt:lpstr>Program Requirements Specific to Analytical Measurement Services: Annual Calibration Requirement </vt:lpstr>
      <vt:lpstr>Program Requirements Specific to Residential Measurement Services: Residential Measurement Service Providers Must Use EPA-Listed Analytical Measurement Service Providers </vt:lpstr>
      <vt:lpstr>References:</vt:lpstr>
      <vt:lpstr>Operating Procedure for CRM-510LP</vt:lpstr>
      <vt:lpstr>Operating Procedure for CRM-510LP (Continued)</vt:lpstr>
      <vt:lpstr>Changing the Time on the CRM-510LP Instructions</vt:lpstr>
      <vt:lpstr>Radon Concentration Calculation for the CRM-510LP</vt:lpstr>
      <vt:lpstr>Specifications – CRM-510LP</vt:lpstr>
      <vt:lpstr>Specifications – CRM-510LP (Continued)</vt:lpstr>
      <vt:lpstr>Specifications – CRM-510LP (Continued)</vt:lpstr>
      <vt:lpstr>Quality Assurance Plan, Standard Operating Procedure &amp; Declaration Templates</vt:lpstr>
      <vt:lpstr>femto-TECH RAD-LAB Software</vt:lpstr>
      <vt:lpstr>RAD-LAB Software Explanation of Features &amp; Operation </vt:lpstr>
      <vt:lpstr>Getting Started</vt:lpstr>
      <vt:lpstr>Company Information</vt:lpstr>
      <vt:lpstr>Getting Started (continued)</vt:lpstr>
      <vt:lpstr>Technician  Information</vt:lpstr>
      <vt:lpstr>Getting Started (continued)</vt:lpstr>
      <vt:lpstr>Customize Reports</vt:lpstr>
      <vt:lpstr>Download Data</vt:lpstr>
      <vt:lpstr>Download Data (Desktop)</vt:lpstr>
      <vt:lpstr>Download Data (Mobile)</vt:lpstr>
      <vt:lpstr>Report Management</vt:lpstr>
      <vt:lpstr>Report Management</vt:lpstr>
      <vt:lpstr>Report Setup (Graphing)</vt:lpstr>
      <vt:lpstr>Report Setup (Options)</vt:lpstr>
      <vt:lpstr>Report Setup (Hourly Readout)</vt:lpstr>
      <vt:lpstr>Report Setup (Client Information)</vt:lpstr>
      <vt:lpstr>Report Setup  (Test Information)</vt:lpstr>
      <vt:lpstr>Report Setup  (Report Images &amp; Attachments)</vt:lpstr>
      <vt:lpstr>Report Setup  (Report Settings)</vt:lpstr>
      <vt:lpstr>Report Setup  (Generating Report)</vt:lpstr>
      <vt:lpstr>Report Setup  (Sharing via E-mail)</vt:lpstr>
      <vt:lpstr>Tamper Detection </vt:lpstr>
      <vt:lpstr>Influence of Environmental Factors </vt:lpstr>
      <vt:lpstr>Data Interference </vt:lpstr>
      <vt:lpstr>Device Handling &amp; Storage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Femto-TECH, Inc.</dc:title>
  <dc:creator>Amy Pierce</dc:creator>
  <cp:lastModifiedBy>Joe Straub</cp:lastModifiedBy>
  <cp:revision>1</cp:revision>
  <dcterms:created xsi:type="dcterms:W3CDTF">2021-04-26T17:30:33Z</dcterms:created>
  <dcterms:modified xsi:type="dcterms:W3CDTF">2021-06-28T13:42:41Z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0x010100C729F80217317A4CB13C38BA83552DBF</vt:lpwstr>
  </property>
</Properties>
</file>